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ink/ink1.xml" ContentType="application/inkml+xml"/>
  <Override PartName="/ppt/ink/ink2.xml" ContentType="application/inkml+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ink/ink3.xml" ContentType="application/inkml+xml"/>
  <Override PartName="/ppt/tags/tag9.xml" ContentType="application/vnd.openxmlformats-officedocument.presentationml.tags+xml"/>
  <Override PartName="/ppt/notesSlides/notesSlide12.xml" ContentType="application/vnd.openxmlformats-officedocument.presentationml.notesSlide+xml"/>
  <Override PartName="/ppt/ink/ink4.xml" ContentType="application/inkml+xml"/>
  <Override PartName="/ppt/ink/ink5.xml" ContentType="application/inkml+xml"/>
  <Override PartName="/ppt/ink/ink6.xml" ContentType="application/inkml+xml"/>
  <Override PartName="/ppt/ink/ink7.xml" ContentType="application/inkml+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tags/tag12.xml" ContentType="application/vnd.openxmlformats-officedocument.presentationml.tags+xml"/>
  <Override PartName="/ppt/notesSlides/notesSlide15.xml" ContentType="application/vnd.openxmlformats-officedocument.presentationml.notesSlide+xml"/>
  <Override PartName="/ppt/tags/tag13.xml" ContentType="application/vnd.openxmlformats-officedocument.presentationml.tags+xml"/>
  <Override PartName="/ppt/notesSlides/notesSlide16.xml" ContentType="application/vnd.openxmlformats-officedocument.presentationml.notesSlide+xml"/>
  <Override PartName="/ppt/tags/tag14.xml" ContentType="application/vnd.openxmlformats-officedocument.presentationml.tags+xml"/>
  <Override PartName="/ppt/notesSlides/notesSlide17.xml" ContentType="application/vnd.openxmlformats-officedocument.presentationml.notesSlide+xml"/>
  <Override PartName="/ppt/tags/tag15.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20" r:id="rId2"/>
    <p:sldMasterId id="2147483732" r:id="rId3"/>
  </p:sldMasterIdLst>
  <p:notesMasterIdLst>
    <p:notesMasterId r:id="rId22"/>
  </p:notesMasterIdLst>
  <p:handoutMasterIdLst>
    <p:handoutMasterId r:id="rId23"/>
  </p:handoutMasterIdLst>
  <p:sldIdLst>
    <p:sldId id="257" r:id="rId4"/>
    <p:sldId id="309" r:id="rId5"/>
    <p:sldId id="258" r:id="rId6"/>
    <p:sldId id="327" r:id="rId7"/>
    <p:sldId id="310" r:id="rId8"/>
    <p:sldId id="311" r:id="rId9"/>
    <p:sldId id="312" r:id="rId10"/>
    <p:sldId id="317" r:id="rId11"/>
    <p:sldId id="287" r:id="rId12"/>
    <p:sldId id="316" r:id="rId13"/>
    <p:sldId id="328" r:id="rId14"/>
    <p:sldId id="329" r:id="rId15"/>
    <p:sldId id="319" r:id="rId16"/>
    <p:sldId id="320" r:id="rId17"/>
    <p:sldId id="322" r:id="rId18"/>
    <p:sldId id="323" r:id="rId19"/>
    <p:sldId id="324" r:id="rId20"/>
    <p:sldId id="330" r:id="rId21"/>
  </p:sldIdLst>
  <p:sldSz cx="12192000" cy="6858000"/>
  <p:notesSz cx="7102475"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609BCE"/>
    <a:srgbClr val="728BA7"/>
    <a:srgbClr val="3D7E92"/>
    <a:srgbClr val="AECBD3"/>
    <a:srgbClr val="DBE8ED"/>
    <a:srgbClr val="EAF3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27" autoAdjust="0"/>
    <p:restoredTop sz="50336" autoAdjust="0"/>
  </p:normalViewPr>
  <p:slideViewPr>
    <p:cSldViewPr snapToGrid="0">
      <p:cViewPr varScale="1">
        <p:scale>
          <a:sx n="60" d="100"/>
          <a:sy n="60" d="100"/>
        </p:scale>
        <p:origin x="2268" y="9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79" d="100"/>
          <a:sy n="79" d="100"/>
        </p:scale>
        <p:origin x="3690"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2.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513508"/>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023092" y="0"/>
            <a:ext cx="3077739" cy="513508"/>
          </a:xfrm>
          <a:prstGeom prst="rect">
            <a:avLst/>
          </a:prstGeom>
        </p:spPr>
        <p:txBody>
          <a:bodyPr vert="horz" lIns="96661" tIns="48331" rIns="96661" bIns="48331" rtlCol="0"/>
          <a:lstStyle>
            <a:lvl1pPr algn="r">
              <a:defRPr sz="1300"/>
            </a:lvl1pPr>
          </a:lstStyle>
          <a:p>
            <a:fld id="{E4560B6B-963E-45AD-B18D-9DA3469D83C9}" type="datetimeFigureOut">
              <a:rPr lang="en-US" smtClean="0"/>
              <a:t>6/30/2018</a:t>
            </a:fld>
            <a:endParaRPr lang="en-US"/>
          </a:p>
        </p:txBody>
      </p:sp>
      <p:sp>
        <p:nvSpPr>
          <p:cNvPr id="4" name="Footer Placeholder 3"/>
          <p:cNvSpPr>
            <a:spLocks noGrp="1"/>
          </p:cNvSpPr>
          <p:nvPr>
            <p:ph type="ftr" sz="quarter" idx="2"/>
          </p:nvPr>
        </p:nvSpPr>
        <p:spPr>
          <a:xfrm>
            <a:off x="0" y="9721106"/>
            <a:ext cx="3077739" cy="513507"/>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023092" y="9721106"/>
            <a:ext cx="3077739" cy="513507"/>
          </a:xfrm>
          <a:prstGeom prst="rect">
            <a:avLst/>
          </a:prstGeom>
        </p:spPr>
        <p:txBody>
          <a:bodyPr vert="horz" lIns="96661" tIns="48331" rIns="96661" bIns="48331" rtlCol="0" anchor="b"/>
          <a:lstStyle>
            <a:lvl1pPr algn="r">
              <a:defRPr sz="1300"/>
            </a:lvl1pPr>
          </a:lstStyle>
          <a:p>
            <a:fld id="{A9B61BEE-A6B4-49DE-8859-2A55F155C514}" type="slidenum">
              <a:rPr lang="en-US" smtClean="0"/>
              <a:t>‹#›</a:t>
            </a:fld>
            <a:endParaRPr lang="en-US"/>
          </a:p>
        </p:txBody>
      </p:sp>
    </p:spTree>
    <p:extLst>
      <p:ext uri="{BB962C8B-B14F-4D97-AF65-F5344CB8AC3E}">
        <p14:creationId xmlns:p14="http://schemas.microsoft.com/office/powerpoint/2010/main" val="3784930815"/>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4T18:47:01.309"/>
    </inkml:context>
    <inkml:brush xml:id="br0">
      <inkml:brushProperty name="width" value="0.25" units="cm"/>
      <inkml:brushProperty name="height" value="0.5" units="cm"/>
      <inkml:brushProperty name="color" value="#FFFF00"/>
      <inkml:brushProperty name="tip" value="rectangle"/>
      <inkml:brushProperty name="rasterOp" value="maskPen"/>
      <inkml:brushProperty name="fitToCurve" value="1"/>
    </inkml:brush>
  </inkml:definitions>
  <inkml:trace contextRef="#ctx0" brushRef="#br0">0 0 0,'202'0'282,"-1"0"-251,1 0-31,0 0 31,-23 0-15,23 0 62,0 0-78,0 0 47,-1 0-47,1 0 0,-23 0 0,225 0 31,-202 0 31,-1 0-46,1 0 62,-23 0-62,23 0 15,0 0 16,0 0-47,-1 0 16,-21 0-1,22 0 1,-1 0-16,203 0 31,-23 0-15,-179 0-1,201 0 32,-201 0-31,-23 0 406,23 0-407,0 0 1,-1 0 0,1 0 30,0 0-46,-23 0 63,23 0-47,202 0 15</inkml:trace>
</inkml:ink>
</file>

<file path=ppt/ink/ink2.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4T18:46:11.093"/>
    </inkml:context>
    <inkml:brush xml:id="br0">
      <inkml:brushProperty name="width" value="0.25" units="cm"/>
      <inkml:brushProperty name="height" value="0.5" units="cm"/>
      <inkml:brushProperty name="color" value="#FFFF00"/>
      <inkml:brushProperty name="tip" value="rectangle"/>
      <inkml:brushProperty name="rasterOp" value="maskPen"/>
      <inkml:brushProperty name="fitToCurve" value="1"/>
    </inkml:brush>
  </inkml:definitions>
  <inkml:trace contextRef="#ctx0" brushRef="#br0">0 0 0,'286'0'282,"-1"0"-251,1 0-31,0 0 31,-32 0-15,32 0 62,-1 0-78,1 0 47,0 0-47,-1 0 0,-31 0 0,318 0 31,-286 0 31,-1 0-46,1 0 62,-32 0-62,32 0 15,-1 0 16,1 0-47,0 0 16,-32 0-1,31 0 1,1 0-16,286 0 31,-33 0-15,-253 0-1,285 0 32,-285 0-31,-32 0 406,32 0-407,0 0 1,-1 0 0,1 0 30,0 0-46,-32 0 63,31 0-47,287 0 15</inkml:trace>
</inkml:ink>
</file>

<file path=ppt/ink/ink3.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34:50.12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inkml:trace>
</inkml:ink>
</file>

<file path=ppt/ink/ink4.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34:50.12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inkml:trace>
</inkml:ink>
</file>

<file path=ppt/ink/ink5.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38:35.42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0,'53'0'109,"0"0"-109,26 7 16,7-7-1,33 0-15,-6 0 16,-21 0 0,-45 0-1,-34 0-15,-6 0 813</inkml:trace>
</inkml:ink>
</file>

<file path=ppt/ink/ink6.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40:21.692"/>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0 202 0,'94'0'109,"-1"0"-109,47-147 16,12 147-1,59 0-15,-11 0 16,-38 0 0,-79 0-1,-60 0-15,-10 0 813</inkml:trace>
</inkml:ink>
</file>

<file path=ppt/ink/ink7.xml><?xml version="1.0" encoding="utf-8"?>
<inkml:ink xmlns:inkml="http://www.w3.org/2003/InkML">
  <inkml:definitions>
    <inkml:context xml:id="ctx0">
      <inkml:inkSource xml:id="inkSrc0">
        <inkml:traceFormat>
          <inkml:channel name="X" type="integer" min="-1920" max="1920" units="cm"/>
          <inkml:channel name="Y" type="integer" max="1330" units="cm"/>
          <inkml:channel name="T" type="integer" max="2.14748E9" units="dev"/>
        </inkml:traceFormat>
        <inkml:channelProperties>
          <inkml:channelProperty channel="X" name="resolution" value="73.70441" units="1/cm"/>
          <inkml:channelProperty channel="Y" name="resolution" value="45.39249" units="1/cm"/>
          <inkml:channelProperty channel="T" name="resolution" value="1" units="1/dev"/>
        </inkml:channelProperties>
      </inkml:inkSource>
      <inkml:timestamp xml:id="ts0" timeString="2018-06-22T14:45:39.57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0,'53'0'109,"0"0"-109,26 7 16,7-7-1,33 0-15,-6 0 16,-21 0 0,-45 0-1,-34 0-15,-6 0 813</inkml:trace>
</inkml:ink>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513508"/>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023092" y="0"/>
            <a:ext cx="3077739" cy="513508"/>
          </a:xfrm>
          <a:prstGeom prst="rect">
            <a:avLst/>
          </a:prstGeom>
        </p:spPr>
        <p:txBody>
          <a:bodyPr vert="horz" lIns="96661" tIns="48331" rIns="96661" bIns="48331" rtlCol="0"/>
          <a:lstStyle>
            <a:lvl1pPr algn="r">
              <a:defRPr sz="1300"/>
            </a:lvl1pPr>
          </a:lstStyle>
          <a:p>
            <a:fld id="{428D2A0D-6B45-4215-8A49-D14849101A69}" type="datetimeFigureOut">
              <a:rPr lang="en-US" smtClean="0"/>
              <a:t>6/30/2018</a:t>
            </a:fld>
            <a:endParaRPr lang="en-US"/>
          </a:p>
        </p:txBody>
      </p:sp>
      <p:sp>
        <p:nvSpPr>
          <p:cNvPr id="4" name="Slide Image Placeholder 3"/>
          <p:cNvSpPr>
            <a:spLocks noGrp="1" noRot="1" noChangeAspect="1"/>
          </p:cNvSpPr>
          <p:nvPr>
            <p:ph type="sldImg" idx="2"/>
          </p:nvPr>
        </p:nvSpPr>
        <p:spPr>
          <a:xfrm>
            <a:off x="481013" y="368300"/>
            <a:ext cx="6140450" cy="345440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10248" y="4065631"/>
            <a:ext cx="5681980" cy="5800255"/>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1106"/>
            <a:ext cx="3077739" cy="513507"/>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023092" y="9721106"/>
            <a:ext cx="3077739" cy="513507"/>
          </a:xfrm>
          <a:prstGeom prst="rect">
            <a:avLst/>
          </a:prstGeom>
        </p:spPr>
        <p:txBody>
          <a:bodyPr vert="horz" lIns="96661" tIns="48331" rIns="96661" bIns="48331" rtlCol="0" anchor="b"/>
          <a:lstStyle>
            <a:lvl1pPr algn="r">
              <a:defRPr sz="1300"/>
            </a:lvl1pPr>
          </a:lstStyle>
          <a:p>
            <a:fld id="{96E6A182-AF03-4CC8-94DC-C0726DF52A64}" type="slidenum">
              <a:rPr lang="en-US" smtClean="0"/>
              <a:t>‹#›</a:t>
            </a:fld>
            <a:endParaRPr lang="en-US"/>
          </a:p>
        </p:txBody>
      </p:sp>
    </p:spTree>
    <p:extLst>
      <p:ext uri="{BB962C8B-B14F-4D97-AF65-F5344CB8AC3E}">
        <p14:creationId xmlns:p14="http://schemas.microsoft.com/office/powerpoint/2010/main" val="33036401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11150"/>
            <a:ext cx="6140450" cy="3454400"/>
          </a:xfrm>
        </p:spPr>
      </p:sp>
      <p:sp>
        <p:nvSpPr>
          <p:cNvPr id="3" name="Notes Placeholder 2"/>
          <p:cNvSpPr>
            <a:spLocks noGrp="1"/>
          </p:cNvSpPr>
          <p:nvPr>
            <p:ph type="body" idx="1"/>
          </p:nvPr>
        </p:nvSpPr>
        <p:spPr>
          <a:xfrm>
            <a:off x="710247" y="4119433"/>
            <a:ext cx="5753005" cy="4835855"/>
          </a:xfrm>
        </p:spPr>
        <p:txBody>
          <a:bodyPr/>
          <a:lstStyle/>
          <a:p>
            <a:pPr indent="228600">
              <a:lnSpc>
                <a:spcPct val="150000"/>
              </a:lnSpc>
              <a:spcAft>
                <a:spcPts val="600"/>
              </a:spcAft>
              <a:buFont typeface="+mj-lt"/>
              <a:buAutoNum type="arabicPeriod"/>
            </a:pPr>
            <a:endParaRPr lang="en-US" sz="1200" kern="1200" dirty="0">
              <a:solidFill>
                <a:schemeClr val="tx1"/>
              </a:solidFill>
              <a:effectLst/>
              <a:latin typeface="Verdana" panose="020B0604030504040204" pitchFamily="34" charset="0"/>
              <a:ea typeface="Verdana" panose="020B0604030504040204" pitchFamily="34" charset="0"/>
            </a:endParaRPr>
          </a:p>
        </p:txBody>
      </p:sp>
      <p:sp>
        <p:nvSpPr>
          <p:cNvPr id="4" name="Slide Number Placeholder 3"/>
          <p:cNvSpPr>
            <a:spLocks noGrp="1"/>
          </p:cNvSpPr>
          <p:nvPr>
            <p:ph type="sldNum" sz="quarter" idx="10"/>
          </p:nvPr>
        </p:nvSpPr>
        <p:spPr/>
        <p:txBody>
          <a:bodyPr/>
          <a:lstStyle/>
          <a:p>
            <a:fld id="{96E6A182-AF03-4CC8-94DC-C0726DF52A64}" type="slidenum">
              <a:rPr lang="en-US" smtClean="0"/>
              <a:t>1</a:t>
            </a:fld>
            <a:endParaRPr lang="en-US"/>
          </a:p>
        </p:txBody>
      </p:sp>
    </p:spTree>
    <p:extLst>
      <p:ext uri="{BB962C8B-B14F-4D97-AF65-F5344CB8AC3E}">
        <p14:creationId xmlns:p14="http://schemas.microsoft.com/office/powerpoint/2010/main" val="1337753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96E6A182-AF03-4CC8-94DC-C0726DF52A64}" type="slidenum">
              <a:rPr lang="en-US" smtClean="0"/>
              <a:t>10</a:t>
            </a:fld>
            <a:endParaRPr lang="en-US"/>
          </a:p>
        </p:txBody>
      </p:sp>
    </p:spTree>
    <p:extLst>
      <p:ext uri="{BB962C8B-B14F-4D97-AF65-F5344CB8AC3E}">
        <p14:creationId xmlns:p14="http://schemas.microsoft.com/office/powerpoint/2010/main" val="1854451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E6A182-AF03-4CC8-94DC-C0726DF52A6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16266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E6A182-AF03-4CC8-94DC-C0726DF52A6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63072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596900"/>
            <a:ext cx="6140450" cy="3454400"/>
          </a:xfrm>
        </p:spPr>
      </p:sp>
      <p:sp>
        <p:nvSpPr>
          <p:cNvPr id="3" name="Notes Placeholder 2"/>
          <p:cNvSpPr>
            <a:spLocks noGrp="1"/>
          </p:cNvSpPr>
          <p:nvPr>
            <p:ph type="body" idx="1"/>
          </p:nvPr>
        </p:nvSpPr>
        <p:spPr>
          <a:xfrm>
            <a:off x="394583" y="4168473"/>
            <a:ext cx="6706249" cy="4786814"/>
          </a:xfrm>
        </p:spPr>
        <p:txBody>
          <a:bodyPr/>
          <a:lstStyle/>
          <a:p>
            <a:pPr indent="228600">
              <a:lnSpc>
                <a:spcPct val="150000"/>
              </a:lnSpc>
              <a:spcAft>
                <a:spcPts val="600"/>
              </a:spcAft>
              <a:buFont typeface="+mj-lt"/>
              <a:buAutoNum type="arabicPeriod"/>
            </a:pPr>
            <a:endParaRPr lang="en-US" b="1" dirty="0">
              <a:latin typeface="Verdana" panose="020B0604030504040204" pitchFamily="34" charset="0"/>
              <a:ea typeface="Verdana" panose="020B0604030504040204" pitchFamily="34" charset="0"/>
            </a:endParaRPr>
          </a:p>
        </p:txBody>
      </p:sp>
      <p:sp>
        <p:nvSpPr>
          <p:cNvPr id="4" name="Slide Number Placeholder 3"/>
          <p:cNvSpPr>
            <a:spLocks noGrp="1"/>
          </p:cNvSpPr>
          <p:nvPr>
            <p:ph type="sldNum" sz="quarter" idx="10"/>
          </p:nvPr>
        </p:nvSpPr>
        <p:spPr/>
        <p:txBody>
          <a:bodyPr/>
          <a:lstStyle/>
          <a:p>
            <a:fld id="{96E6A182-AF03-4CC8-94DC-C0726DF52A64}" type="slidenum">
              <a:rPr lang="en-US" smtClean="0"/>
              <a:t>13</a:t>
            </a:fld>
            <a:endParaRPr lang="en-US"/>
          </a:p>
        </p:txBody>
      </p:sp>
    </p:spTree>
    <p:extLst>
      <p:ext uri="{BB962C8B-B14F-4D97-AF65-F5344CB8AC3E}">
        <p14:creationId xmlns:p14="http://schemas.microsoft.com/office/powerpoint/2010/main" val="23853893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4" name="Slide Number Placeholder 3"/>
          <p:cNvSpPr>
            <a:spLocks noGrp="1"/>
          </p:cNvSpPr>
          <p:nvPr>
            <p:ph type="sldNum" sz="quarter" idx="10"/>
          </p:nvPr>
        </p:nvSpPr>
        <p:spPr/>
        <p:txBody>
          <a:bodyPr/>
          <a:lstStyle/>
          <a:p>
            <a:fld id="{96E6A182-AF03-4CC8-94DC-C0726DF52A64}" type="slidenum">
              <a:rPr lang="en-US" smtClean="0"/>
              <a:t>14</a:t>
            </a:fld>
            <a:endParaRPr lang="en-US" dirty="0"/>
          </a:p>
        </p:txBody>
      </p:sp>
      <p:sp>
        <p:nvSpPr>
          <p:cNvPr id="3" name="Notes Placeholder 2">
            <a:extLst>
              <a:ext uri="{FF2B5EF4-FFF2-40B4-BE49-F238E27FC236}">
                <a16:creationId xmlns:a16="http://schemas.microsoft.com/office/drawing/2014/main" id="{C2BE1410-0D36-4409-933D-ED689760D5C5}"/>
              </a:ext>
            </a:extLst>
          </p:cNvPr>
          <p:cNvSpPr>
            <a:spLocks noGrp="1"/>
          </p:cNvSpPr>
          <p:nvPr>
            <p:ph type="body" idx="1"/>
          </p:nvPr>
        </p:nvSpPr>
        <p:spPr>
          <a:xfrm>
            <a:off x="710248" y="4065631"/>
            <a:ext cx="5681980" cy="5800255"/>
          </a:xfrm>
        </p:spPr>
        <p:txBody>
          <a:bodyPr/>
          <a:lstStyle/>
          <a:p>
            <a:pPr indent="228600">
              <a:lnSpc>
                <a:spcPct val="150000"/>
              </a:lnSpc>
              <a:spcAft>
                <a:spcPts val="600"/>
              </a:spcAft>
              <a:buFont typeface="+mj-lt"/>
              <a:buAutoNum type="arabicPeriod"/>
            </a:pPr>
            <a:endParaRPr lang="en-US" sz="1400" b="1"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9973565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96E6A182-AF03-4CC8-94DC-C0726DF52A64}" type="slidenum">
              <a:rPr lang="en-US" smtClean="0"/>
              <a:t>15</a:t>
            </a:fld>
            <a:endParaRPr lang="en-US" dirty="0"/>
          </a:p>
        </p:txBody>
      </p:sp>
      <p:sp>
        <p:nvSpPr>
          <p:cNvPr id="3" name="Notes Placeholder 2">
            <a:extLst>
              <a:ext uri="{FF2B5EF4-FFF2-40B4-BE49-F238E27FC236}">
                <a16:creationId xmlns:a16="http://schemas.microsoft.com/office/drawing/2014/main" id="{7A75842F-CC53-4E0C-9CC6-9D6A8A5614DD}"/>
              </a:ext>
            </a:extLst>
          </p:cNvPr>
          <p:cNvSpPr>
            <a:spLocks noGrp="1"/>
          </p:cNvSpPr>
          <p:nvPr>
            <p:ph type="body" idx="1"/>
          </p:nvPr>
        </p:nvSpPr>
        <p:spPr/>
        <p:txBody>
          <a:bodyPr/>
          <a:lstStyle/>
          <a:p>
            <a:pPr marR="0" lvl="0" indent="228600" algn="l" defTabSz="914400" rtl="0" eaLnBrk="1" fontAlgn="auto" latinLnBrk="0" hangingPunct="1">
              <a:lnSpc>
                <a:spcPct val="150000"/>
              </a:lnSpc>
              <a:spcBef>
                <a:spcPts val="0"/>
              </a:spcBef>
              <a:spcAft>
                <a:spcPts val="600"/>
              </a:spcAft>
              <a:buClrTx/>
              <a:buSzTx/>
              <a:buFont typeface="+mj-lt"/>
              <a:buAutoNum type="arabicPeriod"/>
              <a:tabLst/>
              <a:defRPr/>
            </a:pPr>
            <a:endParaRPr lang="en-US" sz="12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2850028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96E6A182-AF03-4CC8-94DC-C0726DF52A64}" type="slidenum">
              <a:rPr lang="en-US" smtClean="0"/>
              <a:t>16</a:t>
            </a:fld>
            <a:endParaRPr lang="en-US" dirty="0"/>
          </a:p>
        </p:txBody>
      </p:sp>
      <p:sp>
        <p:nvSpPr>
          <p:cNvPr id="3" name="Notes Placeholder 2">
            <a:extLst>
              <a:ext uri="{FF2B5EF4-FFF2-40B4-BE49-F238E27FC236}">
                <a16:creationId xmlns:a16="http://schemas.microsoft.com/office/drawing/2014/main" id="{02BA02FC-183A-4131-9B40-1D7178DA72F2}"/>
              </a:ext>
            </a:extLst>
          </p:cNvPr>
          <p:cNvSpPr>
            <a:spLocks noGrp="1"/>
          </p:cNvSpPr>
          <p:nvPr>
            <p:ph type="body" idx="1"/>
          </p:nvPr>
        </p:nvSpPr>
        <p:spPr/>
        <p:txBody>
          <a:bodyPr/>
          <a:lstStyle/>
          <a:p>
            <a:pPr lvl="0" indent="228600" algn="l">
              <a:lnSpc>
                <a:spcPct val="150000"/>
              </a:lnSpc>
              <a:spcBef>
                <a:spcPts val="100"/>
              </a:spcBef>
              <a:spcAft>
                <a:spcPts val="600"/>
              </a:spcAft>
              <a:buFont typeface="+mj-lt"/>
              <a:buAutoNum type="arabicPeriod"/>
            </a:pPr>
            <a:endParaRPr lang="en-US" sz="1200" dirty="0">
              <a:solidFill>
                <a:schemeClr val="bg2"/>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9198437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4" name="Slide Number Placeholder 3"/>
          <p:cNvSpPr>
            <a:spLocks noGrp="1"/>
          </p:cNvSpPr>
          <p:nvPr>
            <p:ph type="sldNum" sz="quarter" idx="10"/>
          </p:nvPr>
        </p:nvSpPr>
        <p:spPr/>
        <p:txBody>
          <a:bodyPr/>
          <a:lstStyle/>
          <a:p>
            <a:fld id="{96E6A182-AF03-4CC8-94DC-C0726DF52A64}" type="slidenum">
              <a:rPr lang="en-US" smtClean="0"/>
              <a:t>17</a:t>
            </a:fld>
            <a:endParaRPr lang="en-US" dirty="0"/>
          </a:p>
        </p:txBody>
      </p:sp>
      <p:sp>
        <p:nvSpPr>
          <p:cNvPr id="3" name="Notes Placeholder 2">
            <a:extLst>
              <a:ext uri="{FF2B5EF4-FFF2-40B4-BE49-F238E27FC236}">
                <a16:creationId xmlns:a16="http://schemas.microsoft.com/office/drawing/2014/main" id="{EC953281-EB1D-412D-826B-DB67A972B994}"/>
              </a:ext>
            </a:extLst>
          </p:cNvPr>
          <p:cNvSpPr>
            <a:spLocks noGrp="1"/>
          </p:cNvSpPr>
          <p:nvPr>
            <p:ph type="body" idx="1"/>
          </p:nvPr>
        </p:nvSpPr>
        <p:spPr/>
        <p:txBody>
          <a:bodyPr/>
          <a:lstStyle/>
          <a:p>
            <a:pPr marL="0" indent="0">
              <a:lnSpc>
                <a:spcPct val="150000"/>
              </a:lnSpc>
              <a:spcAft>
                <a:spcPts val="600"/>
              </a:spcAft>
              <a:buFont typeface="+mj-lt"/>
              <a:buNone/>
            </a:pPr>
            <a:endParaRPr lang="en-US"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8360868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4" name="Slide Number Placeholder 3"/>
          <p:cNvSpPr>
            <a:spLocks noGrp="1"/>
          </p:cNvSpPr>
          <p:nvPr>
            <p:ph type="sldNum" sz="quarter" idx="10"/>
          </p:nvPr>
        </p:nvSpPr>
        <p:spPr/>
        <p:txBody>
          <a:bodyPr/>
          <a:lstStyle/>
          <a:p>
            <a:fld id="{96E6A182-AF03-4CC8-94DC-C0726DF52A64}" type="slidenum">
              <a:rPr lang="en-US" smtClean="0"/>
              <a:t>18</a:t>
            </a:fld>
            <a:endParaRPr lang="en-US" dirty="0"/>
          </a:p>
        </p:txBody>
      </p:sp>
      <p:sp>
        <p:nvSpPr>
          <p:cNvPr id="3" name="Notes Placeholder 2">
            <a:extLst>
              <a:ext uri="{FF2B5EF4-FFF2-40B4-BE49-F238E27FC236}">
                <a16:creationId xmlns:a16="http://schemas.microsoft.com/office/drawing/2014/main" id="{EC953281-EB1D-412D-826B-DB67A972B994}"/>
              </a:ext>
            </a:extLst>
          </p:cNvPr>
          <p:cNvSpPr>
            <a:spLocks noGrp="1"/>
          </p:cNvSpPr>
          <p:nvPr>
            <p:ph type="body" idx="1"/>
          </p:nvPr>
        </p:nvSpPr>
        <p:spPr/>
        <p:txBody>
          <a:bodyPr/>
          <a:lstStyle/>
          <a:p>
            <a:pPr indent="228600">
              <a:lnSpc>
                <a:spcPct val="150000"/>
              </a:lnSpc>
              <a:spcAft>
                <a:spcPts val="600"/>
              </a:spcAft>
              <a:buFont typeface="+mj-lt"/>
              <a:buAutoNum type="arabicPeriod"/>
            </a:pPr>
            <a:r>
              <a:rPr lang="en-US">
                <a:latin typeface="Verdana" panose="020B0604030504040204" pitchFamily="34" charset="0"/>
                <a:ea typeface="Verdana" panose="020B0604030504040204" pitchFamily="34" charset="0"/>
              </a:rPr>
              <a:t>a</a:t>
            </a:r>
            <a:endParaRPr lang="en-US"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13347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531813"/>
            <a:ext cx="6137275" cy="3452812"/>
          </a:xfrm>
        </p:spPr>
      </p:sp>
      <p:sp>
        <p:nvSpPr>
          <p:cNvPr id="3" name="Notes Placeholder 2"/>
          <p:cNvSpPr>
            <a:spLocks noGrp="1"/>
          </p:cNvSpPr>
          <p:nvPr>
            <p:ph type="body" idx="1"/>
          </p:nvPr>
        </p:nvSpPr>
        <p:spPr>
          <a:xfrm>
            <a:off x="710249" y="4402509"/>
            <a:ext cx="5903697" cy="5300829"/>
          </a:xfrm>
        </p:spPr>
        <p:txBody>
          <a:bodyPr/>
          <a:lstStyle/>
          <a:p>
            <a:pPr indent="228600" defTabSz="966612">
              <a:lnSpc>
                <a:spcPct val="150000"/>
              </a:lnSpc>
              <a:spcAft>
                <a:spcPts val="600"/>
              </a:spcAft>
              <a:defRPr/>
            </a:pPr>
            <a:endParaRPr lang="en-US" sz="1700"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defTabSz="966612">
              <a:defRPr/>
            </a:pPr>
            <a:fld id="{96E6A182-AF03-4CC8-94DC-C0726DF52A64}" type="slidenum">
              <a:rPr lang="en-US">
                <a:solidFill>
                  <a:prstClr val="black"/>
                </a:solidFill>
                <a:latin typeface="Calibri" panose="020F0502020204030204"/>
              </a:rPr>
              <a:pPr defTabSz="966612">
                <a:defRPr/>
              </a:pPr>
              <a:t>2</a:t>
            </a:fld>
            <a:endParaRPr lang="en-US">
              <a:solidFill>
                <a:prstClr val="black"/>
              </a:solidFill>
              <a:latin typeface="Calibri" panose="020F0502020204030204"/>
            </a:endParaRPr>
          </a:p>
        </p:txBody>
      </p:sp>
    </p:spTree>
    <p:extLst>
      <p:ext uri="{BB962C8B-B14F-4D97-AF65-F5344CB8AC3E}">
        <p14:creationId xmlns:p14="http://schemas.microsoft.com/office/powerpoint/2010/main" val="4110955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839788"/>
            <a:ext cx="6137275" cy="3452812"/>
          </a:xfrm>
        </p:spPr>
      </p:sp>
      <p:sp>
        <p:nvSpPr>
          <p:cNvPr id="4" name="Slide Number Placeholder 3"/>
          <p:cNvSpPr>
            <a:spLocks noGrp="1"/>
          </p:cNvSpPr>
          <p:nvPr>
            <p:ph type="sldNum" sz="quarter" idx="10"/>
          </p:nvPr>
        </p:nvSpPr>
        <p:spPr/>
        <p:txBody>
          <a:bodyPr/>
          <a:lstStyle/>
          <a:p>
            <a:fld id="{96E6A182-AF03-4CC8-94DC-C0726DF52A64}" type="slidenum">
              <a:rPr lang="en-US" smtClean="0"/>
              <a:t>3</a:t>
            </a:fld>
            <a:endParaRPr lang="en-US"/>
          </a:p>
        </p:txBody>
      </p:sp>
      <p:sp>
        <p:nvSpPr>
          <p:cNvPr id="5" name="Notes Placeholder 2">
            <a:extLst>
              <a:ext uri="{FF2B5EF4-FFF2-40B4-BE49-F238E27FC236}">
                <a16:creationId xmlns:a16="http://schemas.microsoft.com/office/drawing/2014/main" id="{F2ECBBA7-DE42-4D1F-B848-84C700598C76}"/>
              </a:ext>
            </a:extLst>
          </p:cNvPr>
          <p:cNvSpPr txBox="1">
            <a:spLocks/>
          </p:cNvSpPr>
          <p:nvPr/>
        </p:nvSpPr>
        <p:spPr>
          <a:xfrm>
            <a:off x="710247" y="4717852"/>
            <a:ext cx="5681980" cy="4578001"/>
          </a:xfrm>
          <a:prstGeom prst="rect">
            <a:avLst/>
          </a:prstGeom>
        </p:spPr>
        <p:txBody>
          <a:bodyPr vert="horz" lIns="96661" tIns="48331" rIns="96661" bIns="48331"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indent="228600">
              <a:lnSpc>
                <a:spcPct val="150000"/>
              </a:lnSpc>
              <a:spcAft>
                <a:spcPts val="600"/>
              </a:spcAft>
              <a:buFont typeface="+mj-lt"/>
              <a:buAutoNum type="arabicPeriod"/>
              <a:defRPr/>
            </a:pPr>
            <a:r>
              <a:rPr lang="en-US" sz="1100" dirty="0">
                <a:latin typeface="Verdana" panose="020B0604030504040204" pitchFamily="34" charset="0"/>
                <a:ea typeface="Verdana" panose="020B0604030504040204" pitchFamily="34" charset="0"/>
              </a:rPr>
              <a:t>The hy</a:t>
            </a:r>
            <a:r>
              <a:rPr lang="en-US" sz="1100" b="1" dirty="0">
                <a:latin typeface="Verdana" panose="020B0604030504040204" pitchFamily="34" charset="0"/>
                <a:ea typeface="Verdana" panose="020B0604030504040204" pitchFamily="34" charset="0"/>
              </a:rPr>
              <a:t>pothesis that winter weather </a:t>
            </a:r>
            <a:r>
              <a:rPr lang="en-US" sz="1100" dirty="0">
                <a:latin typeface="Verdana" panose="020B0604030504040204" pitchFamily="34" charset="0"/>
                <a:ea typeface="Verdana" panose="020B0604030504040204" pitchFamily="34" charset="0"/>
              </a:rPr>
              <a:t>may </a:t>
            </a:r>
            <a:r>
              <a:rPr lang="en-US" sz="1100" b="1" dirty="0">
                <a:latin typeface="Verdana" panose="020B0604030504040204" pitchFamily="34" charset="0"/>
                <a:ea typeface="Verdana" panose="020B0604030504040204" pitchFamily="34" charset="0"/>
              </a:rPr>
              <a:t>predict alcoholism </a:t>
            </a:r>
            <a:r>
              <a:rPr lang="en-US" sz="1100" dirty="0">
                <a:latin typeface="Verdana" panose="020B0604030504040204" pitchFamily="34" charset="0"/>
                <a:ea typeface="Verdana" panose="020B0604030504040204" pitchFamily="34" charset="0"/>
              </a:rPr>
              <a:t>is based </a:t>
            </a:r>
            <a:r>
              <a:rPr lang="en-US" sz="1100" b="1" dirty="0">
                <a:latin typeface="Verdana" panose="020B0604030504040204" pitchFamily="34" charset="0"/>
                <a:ea typeface="Verdana" panose="020B0604030504040204" pitchFamily="34" charset="0"/>
              </a:rPr>
              <a:t>on seasonal affective disorder, or SAD.</a:t>
            </a:r>
          </a:p>
          <a:p>
            <a:pPr indent="228600">
              <a:lnSpc>
                <a:spcPct val="150000"/>
              </a:lnSpc>
              <a:spcAft>
                <a:spcPts val="600"/>
              </a:spcAft>
              <a:buFont typeface="+mj-lt"/>
              <a:buAutoNum type="arabicPeriod"/>
              <a:defRPr/>
            </a:pPr>
            <a:r>
              <a:rPr lang="en-US" sz="1100" dirty="0">
                <a:latin typeface="Verdana" panose="020B0604030504040204" pitchFamily="34" charset="0"/>
                <a:ea typeface="Verdana" panose="020B0604030504040204" pitchFamily="34" charset="0"/>
              </a:rPr>
              <a:t>SAD is a </a:t>
            </a:r>
            <a:r>
              <a:rPr lang="en-US" sz="1100" b="1" dirty="0">
                <a:latin typeface="Verdana" panose="020B0604030504040204" pitchFamily="34" charset="0"/>
                <a:ea typeface="Verdana" panose="020B0604030504040204" pitchFamily="34" charset="0"/>
              </a:rPr>
              <a:t>depression</a:t>
            </a:r>
            <a:r>
              <a:rPr lang="en-US" sz="1100" dirty="0">
                <a:latin typeface="Verdana" panose="020B0604030504040204" pitchFamily="34" charset="0"/>
                <a:ea typeface="Verdana" panose="020B0604030504040204" pitchFamily="34" charset="0"/>
              </a:rPr>
              <a:t> like </a:t>
            </a:r>
            <a:r>
              <a:rPr lang="en-US" sz="1100" b="1" dirty="0">
                <a:latin typeface="Verdana" panose="020B0604030504040204" pitchFamily="34" charset="0"/>
                <a:ea typeface="Verdana" panose="020B0604030504040204" pitchFamily="34" charset="0"/>
              </a:rPr>
              <a:t>mood disorder </a:t>
            </a:r>
            <a:r>
              <a:rPr lang="en-US" sz="1100" dirty="0">
                <a:latin typeface="Verdana" panose="020B0604030504040204" pitchFamily="34" charset="0"/>
                <a:ea typeface="Verdana" panose="020B0604030504040204" pitchFamily="34" charset="0"/>
              </a:rPr>
              <a:t>associated with </a:t>
            </a:r>
            <a:r>
              <a:rPr lang="en-US" sz="1100" b="1" dirty="0">
                <a:latin typeface="Verdana" panose="020B0604030504040204" pitchFamily="34" charset="0"/>
                <a:ea typeface="Verdana" panose="020B0604030504040204" pitchFamily="34" charset="0"/>
              </a:rPr>
              <a:t>features</a:t>
            </a:r>
            <a:r>
              <a:rPr lang="en-US" sz="1100" dirty="0">
                <a:latin typeface="Verdana" panose="020B0604030504040204" pitchFamily="34" charset="0"/>
                <a:ea typeface="Verdana" panose="020B0604030504040204" pitchFamily="34" charset="0"/>
              </a:rPr>
              <a:t> of the </a:t>
            </a:r>
            <a:r>
              <a:rPr lang="en-US" sz="1100" b="1" dirty="0">
                <a:latin typeface="Verdana" panose="020B0604030504040204" pitchFamily="34" charset="0"/>
                <a:ea typeface="Verdana" panose="020B0604030504040204" pitchFamily="34" charset="0"/>
              </a:rPr>
              <a:t>winter season </a:t>
            </a:r>
            <a:r>
              <a:rPr lang="en-US" sz="1100" dirty="0">
                <a:latin typeface="Verdana" panose="020B0604030504040204" pitchFamily="34" charset="0"/>
                <a:ea typeface="Verdana" panose="020B0604030504040204" pitchFamily="34" charset="0"/>
              </a:rPr>
              <a:t>such as </a:t>
            </a:r>
          </a:p>
          <a:p>
            <a:pPr marL="171450" indent="-171450">
              <a:lnSpc>
                <a:spcPct val="150000"/>
              </a:lnSpc>
              <a:spcAft>
                <a:spcPts val="600"/>
              </a:spcAft>
              <a:buFont typeface="Arial" panose="020B0604020202020204" pitchFamily="34" charset="0"/>
              <a:buChar char="•"/>
              <a:defRPr/>
            </a:pPr>
            <a:r>
              <a:rPr lang="en-US" sz="1100" dirty="0">
                <a:latin typeface="Verdana" panose="020B0604030504040204" pitchFamily="34" charset="0"/>
                <a:ea typeface="Verdana" panose="020B0604030504040204" pitchFamily="34" charset="0"/>
              </a:rPr>
              <a:t>shorter days </a:t>
            </a:r>
          </a:p>
          <a:p>
            <a:pPr marL="171450" indent="-171450">
              <a:lnSpc>
                <a:spcPct val="150000"/>
              </a:lnSpc>
              <a:spcAft>
                <a:spcPts val="600"/>
              </a:spcAft>
              <a:buFont typeface="Arial" panose="020B0604020202020204" pitchFamily="34" charset="0"/>
              <a:buChar char="•"/>
              <a:defRPr/>
            </a:pPr>
            <a:r>
              <a:rPr lang="en-US" sz="1100" dirty="0">
                <a:latin typeface="Verdana" panose="020B0604030504040204" pitchFamily="34" charset="0"/>
                <a:ea typeface="Verdana" panose="020B0604030504040204" pitchFamily="34" charset="0"/>
              </a:rPr>
              <a:t>reduced daylight. </a:t>
            </a:r>
          </a:p>
          <a:p>
            <a:pPr marL="171450" indent="-171450">
              <a:lnSpc>
                <a:spcPct val="150000"/>
              </a:lnSpc>
              <a:spcAft>
                <a:spcPts val="600"/>
              </a:spcAft>
              <a:buFont typeface="Arial" panose="020B0604020202020204" pitchFamily="34" charset="0"/>
              <a:buChar char="•"/>
              <a:defRPr/>
            </a:pPr>
            <a:r>
              <a:rPr lang="en-US" sz="1100" dirty="0">
                <a:latin typeface="Verdana" panose="020B0604030504040204" pitchFamily="34" charset="0"/>
                <a:ea typeface="Verdana" panose="020B0604030504040204" pitchFamily="34" charset="0"/>
              </a:rPr>
              <a:t>Isolation</a:t>
            </a:r>
          </a:p>
          <a:p>
            <a:pPr>
              <a:lnSpc>
                <a:spcPct val="150000"/>
              </a:lnSpc>
              <a:spcAft>
                <a:spcPts val="600"/>
              </a:spcAft>
            </a:pPr>
            <a:endParaRPr lang="en-US" sz="1400" b="1" dirty="0">
              <a:latin typeface="Verdana" panose="020B0604030504040204" pitchFamily="34" charset="0"/>
              <a:ea typeface="Verdana" panose="020B0604030504040204" pitchFamily="34" charset="0"/>
            </a:endParaRPr>
          </a:p>
          <a:p>
            <a:pPr>
              <a:lnSpc>
                <a:spcPct val="150000"/>
              </a:lnSpc>
              <a:spcAft>
                <a:spcPts val="600"/>
              </a:spcAft>
            </a:pPr>
            <a:r>
              <a:rPr lang="en-US" sz="1400" b="1" dirty="0">
                <a:latin typeface="Verdana" panose="020B0604030504040204" pitchFamily="34" charset="0"/>
                <a:ea typeface="Verdana" panose="020B0604030504040204" pitchFamily="34" charset="0"/>
              </a:rPr>
              <a:t>Alcoholism often associated with SAD</a:t>
            </a:r>
          </a:p>
          <a:p>
            <a:pPr indent="228600">
              <a:lnSpc>
                <a:spcPct val="150000"/>
              </a:lnSpc>
              <a:spcAft>
                <a:spcPts val="600"/>
              </a:spcAft>
              <a:buFont typeface="+mj-lt"/>
              <a:buAutoNum type="arabicPeriod"/>
            </a:pPr>
            <a:endParaRPr lang="en-US" sz="16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90451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3" name="Notes Placeholder 2"/>
          <p:cNvSpPr>
            <a:spLocks noGrp="1"/>
          </p:cNvSpPr>
          <p:nvPr>
            <p:ph type="body" idx="1"/>
          </p:nvPr>
        </p:nvSpPr>
        <p:spPr>
          <a:xfrm>
            <a:off x="399513" y="4066058"/>
            <a:ext cx="6303447" cy="5800255"/>
          </a:xfrm>
        </p:spPr>
        <p:txBody>
          <a:bodyPr/>
          <a:lstStyle/>
          <a:p>
            <a:pPr marR="0" lvl="0" indent="228600" algn="l" defTabSz="914400" rtl="0" eaLnBrk="1" fontAlgn="auto" latinLnBrk="0" hangingPunct="1">
              <a:lnSpc>
                <a:spcPct val="150000"/>
              </a:lnSpc>
              <a:spcBef>
                <a:spcPts val="0"/>
              </a:spcBef>
              <a:spcAft>
                <a:spcPts val="600"/>
              </a:spcAft>
              <a:buClrTx/>
              <a:buSzTx/>
              <a:buFont typeface="+mj-lt"/>
              <a:buAutoNum type="arabicPeriod"/>
              <a:tabLst/>
              <a:defRPr/>
            </a:pPr>
            <a:endParaRPr lang="en-US" sz="1600" kern="1200" dirty="0">
              <a:solidFill>
                <a:schemeClr val="tx1"/>
              </a:solidFill>
              <a:effectLst/>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E6A182-AF03-4CC8-94DC-C0726DF52A6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3441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3" name="Notes Placeholder 2"/>
          <p:cNvSpPr>
            <a:spLocks noGrp="1"/>
          </p:cNvSpPr>
          <p:nvPr>
            <p:ph type="body" idx="1"/>
          </p:nvPr>
        </p:nvSpPr>
        <p:spPr>
          <a:xfrm>
            <a:off x="414312" y="4065631"/>
            <a:ext cx="6273853" cy="5800255"/>
          </a:xfrm>
        </p:spPr>
        <p:txBody>
          <a:bodyPr/>
          <a:lstStyle/>
          <a:p>
            <a:pPr indent="228600">
              <a:lnSpc>
                <a:spcPct val="150000"/>
              </a:lnSpc>
              <a:spcAft>
                <a:spcPts val="600"/>
              </a:spcAft>
              <a:buFont typeface="+mj-lt"/>
              <a:buAutoNum type="arabicPeriod"/>
            </a:pPr>
            <a:endParaRPr lang="en-US" sz="1100" b="1"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fld id="{96E6A182-AF03-4CC8-94DC-C0726DF52A64}" type="slidenum">
              <a:rPr lang="en-US" smtClean="0"/>
              <a:t>5</a:t>
            </a:fld>
            <a:endParaRPr lang="en-US"/>
          </a:p>
        </p:txBody>
      </p:sp>
    </p:spTree>
    <p:extLst>
      <p:ext uri="{BB962C8B-B14F-4D97-AF65-F5344CB8AC3E}">
        <p14:creationId xmlns:p14="http://schemas.microsoft.com/office/powerpoint/2010/main" val="2256083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1013" y="368300"/>
            <a:ext cx="6140450" cy="3454400"/>
          </a:xfrm>
        </p:spPr>
      </p:sp>
      <p:sp>
        <p:nvSpPr>
          <p:cNvPr id="3" name="Notes Placeholder 2"/>
          <p:cNvSpPr>
            <a:spLocks noGrp="1"/>
          </p:cNvSpPr>
          <p:nvPr>
            <p:ph type="body" idx="1"/>
          </p:nvPr>
        </p:nvSpPr>
        <p:spPr>
          <a:xfrm>
            <a:off x="710248" y="4065631"/>
            <a:ext cx="5681980" cy="5800255"/>
          </a:xfrm>
        </p:spPr>
        <p:txBody>
          <a:bodyPr/>
          <a:lstStyle/>
          <a:p>
            <a:pPr>
              <a:lnSpc>
                <a:spcPct val="150000"/>
              </a:lnSpc>
              <a:spcAft>
                <a:spcPts val="300"/>
              </a:spcAft>
            </a:pPr>
            <a:endParaRPr lang="en-US" sz="1700" dirty="0">
              <a:latin typeface="Verdana" panose="020B0604030504040204" pitchFamily="34" charset="0"/>
              <a:ea typeface="Verdana" panose="020B0604030504040204" pitchFamily="34" charset="0"/>
              <a:cs typeface="Verdana" panose="020B0604030504040204" pitchFamily="34" charset="0"/>
            </a:endParaRPr>
          </a:p>
        </p:txBody>
      </p:sp>
      <p:sp>
        <p:nvSpPr>
          <p:cNvPr id="4" name="Slide Number Placeholder 3"/>
          <p:cNvSpPr>
            <a:spLocks noGrp="1"/>
          </p:cNvSpPr>
          <p:nvPr>
            <p:ph type="sldNum" sz="quarter" idx="10"/>
          </p:nvPr>
        </p:nvSpPr>
        <p:spPr/>
        <p:txBody>
          <a:bodyPr/>
          <a:lstStyle/>
          <a:p>
            <a:pPr defTabSz="966612">
              <a:defRPr/>
            </a:pPr>
            <a:fld id="{96E6A182-AF03-4CC8-94DC-C0726DF52A64}" type="slidenum">
              <a:rPr lang="en-US">
                <a:solidFill>
                  <a:prstClr val="black"/>
                </a:solidFill>
                <a:latin typeface="Calibri" panose="020F0502020204030204"/>
              </a:rPr>
              <a:pPr defTabSz="966612">
                <a:defRPr/>
              </a:pPr>
              <a:t>6</a:t>
            </a:fld>
            <a:endParaRPr lang="en-US">
              <a:solidFill>
                <a:prstClr val="black"/>
              </a:solidFill>
              <a:latin typeface="Calibri" panose="020F0502020204030204"/>
            </a:endParaRPr>
          </a:p>
        </p:txBody>
      </p:sp>
    </p:spTree>
    <p:extLst>
      <p:ext uri="{BB962C8B-B14F-4D97-AF65-F5344CB8AC3E}">
        <p14:creationId xmlns:p14="http://schemas.microsoft.com/office/powerpoint/2010/main" val="1279739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defTabSz="966612">
              <a:defRPr/>
            </a:pPr>
            <a:fld id="{96E6A182-AF03-4CC8-94DC-C0726DF52A64}" type="slidenum">
              <a:rPr lang="en-US">
                <a:solidFill>
                  <a:prstClr val="black"/>
                </a:solidFill>
                <a:latin typeface="Calibri" panose="020F0502020204030204"/>
              </a:rPr>
              <a:pPr defTabSz="966612">
                <a:defRPr/>
              </a:pPr>
              <a:t>7</a:t>
            </a:fld>
            <a:endParaRPr lang="en-US">
              <a:solidFill>
                <a:prstClr val="black"/>
              </a:solidFill>
              <a:latin typeface="Calibri" panose="020F0502020204030204"/>
            </a:endParaRPr>
          </a:p>
        </p:txBody>
      </p:sp>
      <p:sp>
        <p:nvSpPr>
          <p:cNvPr id="3" name="Notes Placeholder 2">
            <a:extLst>
              <a:ext uri="{FF2B5EF4-FFF2-40B4-BE49-F238E27FC236}">
                <a16:creationId xmlns:a16="http://schemas.microsoft.com/office/drawing/2014/main" id="{F31D5FC9-5813-4B71-9EDD-48F4F7C52CF3}"/>
              </a:ext>
            </a:extLst>
          </p:cNvPr>
          <p:cNvSpPr>
            <a:spLocks noGrp="1"/>
          </p:cNvSpPr>
          <p:nvPr>
            <p:ph type="body" idx="1"/>
          </p:nvPr>
        </p:nvSpPr>
        <p:spPr>
          <a:xfrm>
            <a:off x="710247" y="4177604"/>
            <a:ext cx="5681980" cy="5800255"/>
          </a:xfrm>
        </p:spPr>
        <p:txBody>
          <a:bodyPr/>
          <a:lstStyle/>
          <a:p>
            <a:pPr indent="228600">
              <a:lnSpc>
                <a:spcPct val="150000"/>
              </a:lnSpc>
              <a:spcAft>
                <a:spcPts val="600"/>
              </a:spcAft>
              <a:buFont typeface="+mj-lt"/>
              <a:buAutoNum type="arabicPeriod"/>
            </a:pPr>
            <a:endParaRPr lang="en-US"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106650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82600" y="661988"/>
            <a:ext cx="6137275" cy="3452812"/>
          </a:xfrm>
        </p:spPr>
      </p:sp>
      <p:sp>
        <p:nvSpPr>
          <p:cNvPr id="4" name="Slide Number Placeholder 3"/>
          <p:cNvSpPr>
            <a:spLocks noGrp="1"/>
          </p:cNvSpPr>
          <p:nvPr>
            <p:ph type="sldNum" sz="quarter" idx="10"/>
          </p:nvPr>
        </p:nvSpPr>
        <p:spPr/>
        <p:txBody>
          <a:bodyPr/>
          <a:lstStyle/>
          <a:p>
            <a:fld id="{96E6A182-AF03-4CC8-94DC-C0726DF52A64}" type="slidenum">
              <a:rPr lang="en-US" smtClean="0"/>
              <a:t>8</a:t>
            </a:fld>
            <a:endParaRPr lang="en-US"/>
          </a:p>
        </p:txBody>
      </p:sp>
      <p:sp>
        <p:nvSpPr>
          <p:cNvPr id="3" name="Notes Placeholder 2">
            <a:extLst>
              <a:ext uri="{FF2B5EF4-FFF2-40B4-BE49-F238E27FC236}">
                <a16:creationId xmlns:a16="http://schemas.microsoft.com/office/drawing/2014/main" id="{372E46AB-137F-4FFD-8F88-847263891E26}"/>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139923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96E6A182-AF03-4CC8-94DC-C0726DF52A64}" type="slidenum">
              <a:rPr lang="en-US" smtClean="0"/>
              <a:t>9</a:t>
            </a:fld>
            <a:endParaRPr lang="en-US"/>
          </a:p>
        </p:txBody>
      </p:sp>
    </p:spTree>
    <p:extLst>
      <p:ext uri="{BB962C8B-B14F-4D97-AF65-F5344CB8AC3E}">
        <p14:creationId xmlns:p14="http://schemas.microsoft.com/office/powerpoint/2010/main" val="2501317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87F1028A-7A46-4F9E-A698-F66B5756667B}" type="datetime1">
              <a:rPr lang="en-US" smtClean="0"/>
              <a:t>6/30/2018</a:t>
            </a:fld>
            <a:endParaRPr lang="en-US"/>
          </a:p>
        </p:txBody>
      </p:sp>
      <p:sp>
        <p:nvSpPr>
          <p:cNvPr id="17" name="Footer Placeholder 16"/>
          <p:cNvSpPr>
            <a:spLocks noGrp="1"/>
          </p:cNvSpPr>
          <p:nvPr>
            <p:ph type="ftr" sz="quarter" idx="11"/>
          </p:nvPr>
        </p:nvSpPr>
        <p:spPr/>
        <p:txBody>
          <a:bodyPr/>
          <a:lstStyle/>
          <a:p>
            <a:r>
              <a:rPr lang="en-US"/>
              <a:t>© Ross Brown Data Science and Psychometrics, 2018</a:t>
            </a:r>
          </a:p>
        </p:txBody>
      </p:sp>
      <p:sp>
        <p:nvSpPr>
          <p:cNvPr id="29" name="Slide Number Placeholder 28"/>
          <p:cNvSpPr>
            <a:spLocks noGrp="1"/>
          </p:cNvSpPr>
          <p:nvPr>
            <p:ph type="sldNum" sz="quarter" idx="12"/>
          </p:nvPr>
        </p:nvSpPr>
        <p:spPr/>
        <p:txBody>
          <a:bodyPr/>
          <a:lstStyle/>
          <a:p>
            <a:fld id="{401CF334-2D5C-4859-84A6-CA7E6E43FAEB}" type="slidenum">
              <a:rPr lang="en-US" smtClean="0"/>
              <a:t>‹#›</a:t>
            </a:fld>
            <a:endParaRPr lang="en-US"/>
          </a:p>
        </p:txBody>
      </p:sp>
      <p:sp>
        <p:nvSpPr>
          <p:cNvPr id="9"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8"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solidFill>
                  <a:schemeClr val="accent2"/>
                </a:soli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174426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D85FA07-5097-40FC-98E0-50513E607BBD}" type="datetime1">
              <a:rPr lang="en-US" smtClean="0"/>
              <a:t>6/30/2018</a:t>
            </a:fld>
            <a:endParaRPr lang="en-US"/>
          </a:p>
        </p:txBody>
      </p:sp>
      <p:sp>
        <p:nvSpPr>
          <p:cNvPr id="5" name="Footer Placeholder 4"/>
          <p:cNvSpPr>
            <a:spLocks noGrp="1"/>
          </p:cNvSpPr>
          <p:nvPr>
            <p:ph type="ftr" sz="quarter" idx="11"/>
          </p:nvPr>
        </p:nvSpPr>
        <p:spPr/>
        <p:txBody>
          <a:bodyPr/>
          <a:lstStyle/>
          <a:p>
            <a:r>
              <a:rPr lang="en-US"/>
              <a:t>© Ross Brown Data Science and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endParaRPr kumimoji="0" lang="en-US" dirty="0"/>
          </a:p>
        </p:txBody>
      </p:sp>
    </p:spTree>
    <p:extLst>
      <p:ext uri="{BB962C8B-B14F-4D97-AF65-F5344CB8AC3E}">
        <p14:creationId xmlns:p14="http://schemas.microsoft.com/office/powerpoint/2010/main" val="2176259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13FD576-29E1-4F4E-91A2-49A12527485F}" type="datetime1">
              <a:rPr lang="en-US" smtClean="0"/>
              <a:t>6/30/2018</a:t>
            </a:fld>
            <a:endParaRPr lang="en-US"/>
          </a:p>
        </p:txBody>
      </p:sp>
      <p:sp>
        <p:nvSpPr>
          <p:cNvPr id="5" name="Footer Placeholder 4"/>
          <p:cNvSpPr>
            <a:spLocks noGrp="1"/>
          </p:cNvSpPr>
          <p:nvPr>
            <p:ph type="ftr" sz="quarter" idx="11"/>
          </p:nvPr>
        </p:nvSpPr>
        <p:spPr/>
        <p:txBody>
          <a:bodyPr/>
          <a:lstStyle/>
          <a:p>
            <a:r>
              <a:rPr lang="en-US"/>
              <a:t>© Ross Brown Data Science and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Tree>
    <p:extLst>
      <p:ext uri="{BB962C8B-B14F-4D97-AF65-F5344CB8AC3E}">
        <p14:creationId xmlns:p14="http://schemas.microsoft.com/office/powerpoint/2010/main" val="2244936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62AECD86-D70D-422B-868E-AE27100A83DE}" type="datetime1">
              <a:rPr lang="en-US" smtClean="0"/>
              <a:t>6/30/2018</a:t>
            </a:fld>
            <a:endParaRPr lang="en-US"/>
          </a:p>
        </p:txBody>
      </p:sp>
      <p:sp>
        <p:nvSpPr>
          <p:cNvPr id="17" name="Footer Placeholder 16"/>
          <p:cNvSpPr>
            <a:spLocks noGrp="1"/>
          </p:cNvSpPr>
          <p:nvPr>
            <p:ph type="ftr" sz="quarter" idx="11"/>
          </p:nvPr>
        </p:nvSpPr>
        <p:spPr/>
        <p:txBody>
          <a:bodyPr/>
          <a:lstStyle/>
          <a:p>
            <a:r>
              <a:rPr lang="en-US"/>
              <a:t>© Ross Brown Psychometrics, 2018</a:t>
            </a:r>
          </a:p>
        </p:txBody>
      </p:sp>
      <p:sp>
        <p:nvSpPr>
          <p:cNvPr id="29" name="Slide Number Placeholder 28"/>
          <p:cNvSpPr>
            <a:spLocks noGrp="1"/>
          </p:cNvSpPr>
          <p:nvPr>
            <p:ph type="sldNum" sz="quarter" idx="12"/>
          </p:nvPr>
        </p:nvSpPr>
        <p:spPr/>
        <p:txBody>
          <a:bodyPr/>
          <a:lstStyle/>
          <a:p>
            <a:fld id="{401CF334-2D5C-4859-84A6-CA7E6E43FAEB}" type="slidenum">
              <a:rPr lang="en-US" smtClean="0"/>
              <a:t>‹#›</a:t>
            </a:fld>
            <a:endParaRPr lang="en-US"/>
          </a:p>
        </p:txBody>
      </p:sp>
      <p:sp>
        <p:nvSpPr>
          <p:cNvPr id="9"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8"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solidFill>
                  <a:schemeClr val="accent2"/>
                </a:soli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1785427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39E89F8-3065-4992-97D8-DE450A3ADD4D}" type="datetime1">
              <a:rPr lang="en-US" smtClean="0"/>
              <a:t>6/30/2018</a:t>
            </a:fld>
            <a:endParaRPr lang="en-US"/>
          </a:p>
        </p:txBody>
      </p:sp>
      <p:sp>
        <p:nvSpPr>
          <p:cNvPr id="5" name="Footer Placeholder 4"/>
          <p:cNvSpPr>
            <a:spLocks noGrp="1"/>
          </p:cNvSpPr>
          <p:nvPr>
            <p:ph type="ftr" sz="quarter" idx="11"/>
          </p:nvPr>
        </p:nvSpPr>
        <p:spPr/>
        <p:txBody>
          <a:bodyPr/>
          <a:lstStyle/>
          <a:p>
            <a:r>
              <a:rPr lang="en-US"/>
              <a:t>© Ross Brown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Content Placeholder 2"/>
          <p:cNvSpPr>
            <a:spLocks noGrp="1"/>
          </p:cNvSpPr>
          <p:nvPr>
            <p:ph idx="1"/>
          </p:nvPr>
        </p:nvSpPr>
        <p:spPr/>
        <p:txBody>
          <a:body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75121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00811E6-00CA-4D02-BA4E-2F36C7B5B4D5}" type="datetime1">
              <a:rPr lang="en-US" smtClean="0"/>
              <a:t>6/30/2018</a:t>
            </a:fld>
            <a:endParaRPr lang="en-US"/>
          </a:p>
        </p:txBody>
      </p:sp>
      <p:sp>
        <p:nvSpPr>
          <p:cNvPr id="5" name="Footer Placeholder 4"/>
          <p:cNvSpPr>
            <a:spLocks noGrp="1"/>
          </p:cNvSpPr>
          <p:nvPr>
            <p:ph type="ftr" sz="quarter" idx="11"/>
          </p:nvPr>
        </p:nvSpPr>
        <p:spPr/>
        <p:txBody>
          <a:bodyPr/>
          <a:lstStyle/>
          <a:p>
            <a:r>
              <a:rPr lang="en-US"/>
              <a:t>© Ross Brown Psychometrics, 2018</a:t>
            </a:r>
          </a:p>
        </p:txBody>
      </p:sp>
      <p:sp>
        <p:nvSpPr>
          <p:cNvPr id="6" name="Slide Number Placeholder 5"/>
          <p:cNvSpPr>
            <a:spLocks noGrp="1"/>
          </p:cNvSpPr>
          <p:nvPr>
            <p:ph type="sldNum" sz="quarter" idx="12"/>
          </p:nvPr>
        </p:nvSpPr>
        <p:spPr>
          <a:xfrm>
            <a:off x="10566400" y="6416676"/>
            <a:ext cx="1016000" cy="365125"/>
          </a:xfrm>
        </p:spPr>
        <p:txBody>
          <a:bodyPr/>
          <a:lstStyle/>
          <a:p>
            <a:fld id="{401CF334-2D5C-4859-84A6-CA7E6E43FAEB}" type="slidenum">
              <a:rPr lang="en-US" smtClean="0"/>
              <a:t>‹#›</a:t>
            </a:fld>
            <a:endParaRPr lang="en-US"/>
          </a:p>
        </p:txBody>
      </p:sp>
      <p:sp>
        <p:nvSpPr>
          <p:cNvPr id="8"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7"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1258821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D1695355-09CC-4CB7-A165-87119A95E40F}" type="datetime1">
              <a:rPr lang="en-US" smtClean="0"/>
              <a:t>6/30/2018</a:t>
            </a:fld>
            <a:endParaRPr lang="en-US"/>
          </a:p>
        </p:txBody>
      </p:sp>
      <p:sp>
        <p:nvSpPr>
          <p:cNvPr id="6" name="Footer Placeholder 5"/>
          <p:cNvSpPr>
            <a:spLocks noGrp="1"/>
          </p:cNvSpPr>
          <p:nvPr>
            <p:ph type="ftr" sz="quarter" idx="11"/>
          </p:nvPr>
        </p:nvSpPr>
        <p:spPr/>
        <p:txBody>
          <a:bodyPr/>
          <a:lstStyle/>
          <a:p>
            <a:r>
              <a:rPr lang="en-US"/>
              <a:t>© Ross Brown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2"/>
          </p:nvPr>
        </p:nvSpPr>
        <p:spPr>
          <a:xfrm>
            <a:off x="6197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Content Placeholder 2"/>
          <p:cNvSpPr>
            <a:spLocks noGrp="1"/>
          </p:cNvSpPr>
          <p:nvPr>
            <p:ph sz="half" idx="1"/>
          </p:nvPr>
        </p:nvSpPr>
        <p:spPr>
          <a:xfrm>
            <a:off x="609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164796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5232D797-85EE-4BE0-8905-260EABD4732D}" type="datetime1">
              <a:rPr lang="en-US" smtClean="0"/>
              <a:t>6/30/2018</a:t>
            </a:fld>
            <a:endParaRPr lang="en-US"/>
          </a:p>
        </p:txBody>
      </p:sp>
      <p:sp>
        <p:nvSpPr>
          <p:cNvPr id="8" name="Footer Placeholder 7"/>
          <p:cNvSpPr>
            <a:spLocks noGrp="1"/>
          </p:cNvSpPr>
          <p:nvPr>
            <p:ph type="ftr" sz="quarter" idx="11"/>
          </p:nvPr>
        </p:nvSpPr>
        <p:spPr/>
        <p:txBody>
          <a:bodyPr/>
          <a:lstStyle/>
          <a:p>
            <a:r>
              <a:rPr lang="en-US"/>
              <a:t>© Ross Brown Psychometrics, 2018</a:t>
            </a:r>
          </a:p>
        </p:txBody>
      </p:sp>
      <p:sp>
        <p:nvSpPr>
          <p:cNvPr id="9" name="Slide Number Placeholder 8"/>
          <p:cNvSpPr>
            <a:spLocks noGrp="1"/>
          </p:cNvSpPr>
          <p:nvPr>
            <p:ph type="sldNum" sz="quarter" idx="12"/>
          </p:nvPr>
        </p:nvSpPr>
        <p:spPr/>
        <p:txBody>
          <a:bodyPr/>
          <a:lstStyle/>
          <a:p>
            <a:fld id="{401CF334-2D5C-4859-84A6-CA7E6E43FAEB}" type="slidenum">
              <a:rPr lang="en-US" smtClean="0"/>
              <a:t>‹#›</a:t>
            </a:fld>
            <a:endParaRPr lang="en-US"/>
          </a:p>
        </p:txBody>
      </p:sp>
      <p:sp>
        <p:nvSpPr>
          <p:cNvPr id="6" name="Content Placeholder 5"/>
          <p:cNvSpPr>
            <a:spLocks noGrp="1"/>
          </p:cNvSpPr>
          <p:nvPr>
            <p:ph sz="quarter" idx="4"/>
          </p:nvPr>
        </p:nvSpPr>
        <p:spPr>
          <a:xfrm>
            <a:off x="6193368" y="2362201"/>
            <a:ext cx="5389033"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3"/>
          </p:nvPr>
        </p:nvSpPr>
        <p:spPr>
          <a:xfrm>
            <a:off x="6193368" y="1535113"/>
            <a:ext cx="5389033"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5" name="Content Placeholder 4"/>
          <p:cNvSpPr>
            <a:spLocks noGrp="1"/>
          </p:cNvSpPr>
          <p:nvPr>
            <p:ph sz="quarter" idx="2"/>
          </p:nvPr>
        </p:nvSpPr>
        <p:spPr>
          <a:xfrm>
            <a:off x="609600" y="2362201"/>
            <a:ext cx="5386917"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1"/>
          </p:nvPr>
        </p:nvSpPr>
        <p:spPr>
          <a:xfrm>
            <a:off x="609600" y="1535113"/>
            <a:ext cx="5386917"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2" name="Title 1"/>
          <p:cNvSpPr>
            <a:spLocks noGrp="1"/>
          </p:cNvSpPr>
          <p:nvPr>
            <p:ph type="title"/>
          </p:nvPr>
        </p:nvSpPr>
        <p:spPr>
          <a:xfrm>
            <a:off x="609600" y="273050"/>
            <a:ext cx="10972800" cy="1143000"/>
          </a:xfrm>
        </p:spPr>
        <p:txBody>
          <a:bodyPr anchor="ctr"/>
          <a:lstStyle>
            <a:lvl1pPr>
              <a:defRPr/>
            </a:lvl1pPr>
          </a:lstStyle>
          <a:p>
            <a:r>
              <a:rPr kumimoji="0" lang="en-US"/>
              <a:t>Click to edit Master title style</a:t>
            </a:r>
          </a:p>
        </p:txBody>
      </p:sp>
    </p:spTree>
    <p:extLst>
      <p:ext uri="{BB962C8B-B14F-4D97-AF65-F5344CB8AC3E}">
        <p14:creationId xmlns:p14="http://schemas.microsoft.com/office/powerpoint/2010/main" val="226926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4457E73-8556-4DFA-A845-E92A2A3FA8AE}" type="datetime1">
              <a:rPr lang="en-US" smtClean="0"/>
              <a:t>6/30/2018</a:t>
            </a:fld>
            <a:endParaRPr lang="en-US"/>
          </a:p>
        </p:txBody>
      </p:sp>
      <p:sp>
        <p:nvSpPr>
          <p:cNvPr id="4" name="Footer Placeholder 3"/>
          <p:cNvSpPr>
            <a:spLocks noGrp="1"/>
          </p:cNvSpPr>
          <p:nvPr>
            <p:ph type="ftr" sz="quarter" idx="11"/>
          </p:nvPr>
        </p:nvSpPr>
        <p:spPr/>
        <p:txBody>
          <a:bodyPr/>
          <a:lstStyle/>
          <a:p>
            <a:r>
              <a:rPr lang="en-US"/>
              <a:t>© Ross Brown Psychometrics, 2018</a:t>
            </a:r>
          </a:p>
        </p:txBody>
      </p:sp>
      <p:sp>
        <p:nvSpPr>
          <p:cNvPr id="5" name="Slide Number Placeholder 4"/>
          <p:cNvSpPr>
            <a:spLocks noGrp="1"/>
          </p:cNvSpPr>
          <p:nvPr>
            <p:ph type="sldNum" sz="quarter" idx="12"/>
          </p:nvPr>
        </p:nvSpPr>
        <p:spPr/>
        <p:txBody>
          <a:bodyPr/>
          <a:lstStyle/>
          <a:p>
            <a:fld id="{401CF334-2D5C-4859-84A6-CA7E6E43FAEB}" type="slidenum">
              <a:rPr lang="en-US" smtClean="0"/>
              <a:t>‹#›</a:t>
            </a:fld>
            <a:endParaRPr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317908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F4C5F8-4A1E-4736-95F6-E57845542651}" type="datetime1">
              <a:rPr lang="en-US" smtClean="0"/>
              <a:t>6/30/2018</a:t>
            </a:fld>
            <a:endParaRPr lang="en-US"/>
          </a:p>
        </p:txBody>
      </p:sp>
      <p:sp>
        <p:nvSpPr>
          <p:cNvPr id="3" name="Footer Placeholder 2"/>
          <p:cNvSpPr>
            <a:spLocks noGrp="1"/>
          </p:cNvSpPr>
          <p:nvPr>
            <p:ph type="ftr" sz="quarter" idx="11"/>
          </p:nvPr>
        </p:nvSpPr>
        <p:spPr/>
        <p:txBody>
          <a:bodyPr/>
          <a:lstStyle/>
          <a:p>
            <a:r>
              <a:rPr lang="en-US"/>
              <a:t>© Ross Brown Psychometrics, 2018</a:t>
            </a:r>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36440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2CFED6E0-7760-45D9-A618-B16A6C086088}" type="datetime1">
              <a:rPr lang="en-US" smtClean="0"/>
              <a:t>6/30/2018</a:t>
            </a:fld>
            <a:endParaRPr lang="en-US"/>
          </a:p>
        </p:txBody>
      </p:sp>
      <p:sp>
        <p:nvSpPr>
          <p:cNvPr id="6" name="Footer Placeholder 5"/>
          <p:cNvSpPr>
            <a:spLocks noGrp="1"/>
          </p:cNvSpPr>
          <p:nvPr>
            <p:ph type="ftr" sz="quarter" idx="11"/>
          </p:nvPr>
        </p:nvSpPr>
        <p:spPr/>
        <p:txBody>
          <a:bodyPr/>
          <a:lstStyle/>
          <a:p>
            <a:r>
              <a:rPr lang="en-US"/>
              <a:t>© Ross Brown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1"/>
          </p:nvPr>
        </p:nvSpPr>
        <p:spPr>
          <a:xfrm>
            <a:off x="4766733" y="273051"/>
            <a:ext cx="6815667"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2"/>
          </p:nvPr>
        </p:nvSpPr>
        <p:spPr>
          <a:xfrm>
            <a:off x="609601" y="1524001"/>
            <a:ext cx="4011084"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Edit Master text styles</a:t>
            </a:r>
          </a:p>
        </p:txBody>
      </p:sp>
      <p:sp>
        <p:nvSpPr>
          <p:cNvPr id="2" name="Title 1"/>
          <p:cNvSpPr>
            <a:spLocks noGrp="1"/>
          </p:cNvSpPr>
          <p:nvPr>
            <p:ph type="title"/>
          </p:nvPr>
        </p:nvSpPr>
        <p:spPr>
          <a:xfrm>
            <a:off x="609601" y="273050"/>
            <a:ext cx="4011084" cy="1162050"/>
          </a:xfrm>
        </p:spPr>
        <p:txBody>
          <a:bodyPr vert="horz" anchor="b">
            <a:normAutofit/>
            <a:sp3d prstMaterial="softEdge"/>
          </a:bodyPr>
          <a:lstStyle>
            <a:lvl1pPr algn="l">
              <a:buNone/>
              <a:defRPr sz="2200" b="1">
                <a:ln w="6350">
                  <a:noFill/>
                </a:ln>
                <a:solidFill>
                  <a:schemeClr val="accent2"/>
                </a:solidFill>
                <a:effectLst>
                  <a:outerShdw blurRad="38100" dist="38100" dir="2700000" algn="tl">
                    <a:srgbClr val="000000">
                      <a:alpha val="43137"/>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3131478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EC1A2C2-63AE-4585-8825-41527AA8D9B1}" type="datetime1">
              <a:rPr lang="en-US" smtClean="0"/>
              <a:t>6/30/2018</a:t>
            </a:fld>
            <a:endParaRPr lang="en-US"/>
          </a:p>
        </p:txBody>
      </p:sp>
      <p:sp>
        <p:nvSpPr>
          <p:cNvPr id="5" name="Footer Placeholder 4"/>
          <p:cNvSpPr>
            <a:spLocks noGrp="1"/>
          </p:cNvSpPr>
          <p:nvPr>
            <p:ph type="ftr" sz="quarter" idx="11"/>
          </p:nvPr>
        </p:nvSpPr>
        <p:spPr/>
        <p:txBody>
          <a:bodyPr/>
          <a:lstStyle/>
          <a:p>
            <a:r>
              <a:rPr lang="en-US"/>
              <a:t>© Ross Brown Data Science and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Content Placeholder 2"/>
          <p:cNvSpPr>
            <a:spLocks noGrp="1"/>
          </p:cNvSpPr>
          <p:nvPr>
            <p:ph idx="1"/>
          </p:nvPr>
        </p:nvSpPr>
        <p:spPr/>
        <p:txBody>
          <a:body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2477624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90AEB76-C479-4408-8DEC-26EB5888297A}" type="datetime1">
              <a:rPr lang="en-US" smtClean="0"/>
              <a:t>6/30/2018</a:t>
            </a:fld>
            <a:endParaRPr lang="en-US"/>
          </a:p>
        </p:txBody>
      </p:sp>
      <p:sp>
        <p:nvSpPr>
          <p:cNvPr id="6" name="Footer Placeholder 5"/>
          <p:cNvSpPr>
            <a:spLocks noGrp="1"/>
          </p:cNvSpPr>
          <p:nvPr>
            <p:ph type="ftr" sz="quarter" idx="11"/>
          </p:nvPr>
        </p:nvSpPr>
        <p:spPr/>
        <p:txBody>
          <a:bodyPr/>
          <a:lstStyle/>
          <a:p>
            <a:r>
              <a:rPr lang="en-US"/>
              <a:t>© Ross Brown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3" name="Picture Placeholder 2"/>
          <p:cNvSpPr>
            <a:spLocks noGrp="1"/>
          </p:cNvSpPr>
          <p:nvPr>
            <p:ph type="pic" idx="1"/>
          </p:nvPr>
        </p:nvSpPr>
        <p:spPr>
          <a:xfrm>
            <a:off x="2438400" y="1831975"/>
            <a:ext cx="7315200" cy="3962400"/>
          </a:xfrm>
          <a:solidFill>
            <a:schemeClr val="bg2">
              <a:lumMod val="20000"/>
              <a:lumOff val="80000"/>
            </a:schemeClr>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marL="0" indent="0" algn="l" rtl="0" eaLnBrk="1" latinLnBrk="0" hangingPunct="1">
              <a:buNone/>
              <a:defRPr sz="3200"/>
            </a:lvl1pPr>
          </a:lstStyle>
          <a:p>
            <a:pPr marL="0" algn="l" rtl="0" eaLnBrk="1" latinLnBrk="0" hangingPunct="1"/>
            <a:r>
              <a:rPr kumimoji="0" lang="en-US">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2438400" y="1166787"/>
            <a:ext cx="73152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a:t>Edit Master text styles</a:t>
            </a:r>
          </a:p>
        </p:txBody>
      </p:sp>
      <p:sp>
        <p:nvSpPr>
          <p:cNvPr id="2" name="Title 1"/>
          <p:cNvSpPr>
            <a:spLocks noGrp="1"/>
          </p:cNvSpPr>
          <p:nvPr>
            <p:ph type="title"/>
          </p:nvPr>
        </p:nvSpPr>
        <p:spPr>
          <a:xfrm>
            <a:off x="2438400" y="609600"/>
            <a:ext cx="7315200" cy="522288"/>
          </a:xfrm>
        </p:spPr>
        <p:txBody>
          <a:bodyPr lIns="45720" rIns="45720" bIns="0" anchor="b">
            <a:sp3d prstMaterial="softEdge"/>
          </a:bodyPr>
          <a:lstStyle>
            <a:lvl1pPr algn="ctr">
              <a:buNone/>
              <a:defRPr sz="2000" b="1"/>
            </a:lvl1pPr>
          </a:lstStyle>
          <a:p>
            <a:r>
              <a:rPr kumimoji="0" lang="en-US"/>
              <a:t>Click to edit Master title style</a:t>
            </a:r>
            <a:endParaRPr kumimoji="0" lang="en-US" dirty="0"/>
          </a:p>
        </p:txBody>
      </p:sp>
    </p:spTree>
    <p:extLst>
      <p:ext uri="{BB962C8B-B14F-4D97-AF65-F5344CB8AC3E}">
        <p14:creationId xmlns:p14="http://schemas.microsoft.com/office/powerpoint/2010/main" val="2529806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2E082DA-75E6-4A96-87A2-7C48574E74C2}" type="datetime1">
              <a:rPr lang="en-US" smtClean="0"/>
              <a:t>6/30/2018</a:t>
            </a:fld>
            <a:endParaRPr lang="en-US"/>
          </a:p>
        </p:txBody>
      </p:sp>
      <p:sp>
        <p:nvSpPr>
          <p:cNvPr id="5" name="Footer Placeholder 4"/>
          <p:cNvSpPr>
            <a:spLocks noGrp="1"/>
          </p:cNvSpPr>
          <p:nvPr>
            <p:ph type="ftr" sz="quarter" idx="11"/>
          </p:nvPr>
        </p:nvSpPr>
        <p:spPr/>
        <p:txBody>
          <a:bodyPr/>
          <a:lstStyle/>
          <a:p>
            <a:r>
              <a:rPr lang="en-US"/>
              <a:t>© Ross Brown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endParaRPr kumimoji="0" lang="en-US" dirty="0"/>
          </a:p>
        </p:txBody>
      </p:sp>
    </p:spTree>
    <p:extLst>
      <p:ext uri="{BB962C8B-B14F-4D97-AF65-F5344CB8AC3E}">
        <p14:creationId xmlns:p14="http://schemas.microsoft.com/office/powerpoint/2010/main" val="1088021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2600996-474D-4655-B460-6F27FC5A0B87}" type="datetime1">
              <a:rPr lang="en-US" smtClean="0"/>
              <a:t>6/30/2018</a:t>
            </a:fld>
            <a:endParaRPr lang="en-US"/>
          </a:p>
        </p:txBody>
      </p:sp>
      <p:sp>
        <p:nvSpPr>
          <p:cNvPr id="5" name="Footer Placeholder 4"/>
          <p:cNvSpPr>
            <a:spLocks noGrp="1"/>
          </p:cNvSpPr>
          <p:nvPr>
            <p:ph type="ftr" sz="quarter" idx="11"/>
          </p:nvPr>
        </p:nvSpPr>
        <p:spPr/>
        <p:txBody>
          <a:bodyPr/>
          <a:lstStyle/>
          <a:p>
            <a:r>
              <a:rPr lang="en-US"/>
              <a:t>© Ross Brown Psychometrics, 2018</a:t>
            </a:r>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Tree>
    <p:extLst>
      <p:ext uri="{BB962C8B-B14F-4D97-AF65-F5344CB8AC3E}">
        <p14:creationId xmlns:p14="http://schemas.microsoft.com/office/powerpoint/2010/main" val="3410695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81F39D0-C4E5-481F-B88C-B3482CB13D3A}" type="datetime1">
              <a:rPr lang="en-US" smtClean="0"/>
              <a:t>6/30/2018</a:t>
            </a:fld>
            <a:endParaRPr lang="en-US"/>
          </a:p>
        </p:txBody>
      </p:sp>
      <p:sp>
        <p:nvSpPr>
          <p:cNvPr id="5" name="Footer Placeholder 4"/>
          <p:cNvSpPr>
            <a:spLocks noGrp="1"/>
          </p:cNvSpPr>
          <p:nvPr>
            <p:ph type="ftr" sz="quarter" idx="11"/>
          </p:nvPr>
        </p:nvSpPr>
        <p:spPr/>
        <p:txBody>
          <a:bodyPr/>
          <a:lstStyle/>
          <a:p>
            <a:r>
              <a:rPr lang="en-US"/>
              <a:t>© Ross Brown Data Science and Psychometrics, 2018</a:t>
            </a:r>
          </a:p>
        </p:txBody>
      </p:sp>
      <p:sp>
        <p:nvSpPr>
          <p:cNvPr id="6" name="Slide Number Placeholder 5"/>
          <p:cNvSpPr>
            <a:spLocks noGrp="1"/>
          </p:cNvSpPr>
          <p:nvPr>
            <p:ph type="sldNum" sz="quarter" idx="12"/>
          </p:nvPr>
        </p:nvSpPr>
        <p:spPr>
          <a:xfrm>
            <a:off x="10566400" y="6416676"/>
            <a:ext cx="1016000" cy="365125"/>
          </a:xfrm>
        </p:spPr>
        <p:txBody>
          <a:bodyPr/>
          <a:lstStyle/>
          <a:p>
            <a:fld id="{401CF334-2D5C-4859-84A6-CA7E6E43FAEB}" type="slidenum">
              <a:rPr lang="en-US" smtClean="0"/>
              <a:t>‹#›</a:t>
            </a:fld>
            <a:endParaRPr lang="en-US"/>
          </a:p>
        </p:txBody>
      </p:sp>
      <p:sp>
        <p:nvSpPr>
          <p:cNvPr id="8" name="Subtitle 8"/>
          <p:cNvSpPr>
            <a:spLocks noGrp="1"/>
          </p:cNvSpPr>
          <p:nvPr>
            <p:ph type="subTitle" idx="1"/>
          </p:nvPr>
        </p:nvSpPr>
        <p:spPr>
          <a:xfrm>
            <a:off x="562707" y="2320335"/>
            <a:ext cx="8534400" cy="1752600"/>
          </a:xfrm>
        </p:spPr>
        <p:txBody>
          <a:bodyPr/>
          <a:lstStyle>
            <a:lvl1pPr marL="0" indent="0" algn="l">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7" name="Title 7"/>
          <p:cNvSpPr>
            <a:spLocks noGrp="1"/>
          </p:cNvSpPr>
          <p:nvPr>
            <p:ph type="ctrTitle"/>
          </p:nvPr>
        </p:nvSpPr>
        <p:spPr>
          <a:xfrm>
            <a:off x="562707" y="288339"/>
            <a:ext cx="109728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lgn="l">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1528195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C20E6E9-A775-4A84-9A16-393498E4F263}" type="datetime1">
              <a:rPr lang="en-US" smtClean="0"/>
              <a:t>6/30/2018</a:t>
            </a:fld>
            <a:endParaRPr lang="en-US"/>
          </a:p>
        </p:txBody>
      </p:sp>
      <p:sp>
        <p:nvSpPr>
          <p:cNvPr id="6" name="Footer Placeholder 5"/>
          <p:cNvSpPr>
            <a:spLocks noGrp="1"/>
          </p:cNvSpPr>
          <p:nvPr>
            <p:ph type="ftr" sz="quarter" idx="11"/>
          </p:nvPr>
        </p:nvSpPr>
        <p:spPr/>
        <p:txBody>
          <a:bodyPr/>
          <a:lstStyle/>
          <a:p>
            <a:r>
              <a:rPr lang="en-US"/>
              <a:t>© Ross Brown Data Science and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2"/>
          </p:nvPr>
        </p:nvSpPr>
        <p:spPr>
          <a:xfrm>
            <a:off x="6197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Content Placeholder 2"/>
          <p:cNvSpPr>
            <a:spLocks noGrp="1"/>
          </p:cNvSpPr>
          <p:nvPr>
            <p:ph sz="half" idx="1"/>
          </p:nvPr>
        </p:nvSpPr>
        <p:spPr>
          <a:xfrm>
            <a:off x="609600" y="1600201"/>
            <a:ext cx="53848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1287092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6A313782-4B72-41E2-A03B-D79A7DC96058}" type="datetime1">
              <a:rPr lang="en-US" smtClean="0"/>
              <a:t>6/30/2018</a:t>
            </a:fld>
            <a:endParaRPr lang="en-US"/>
          </a:p>
        </p:txBody>
      </p:sp>
      <p:sp>
        <p:nvSpPr>
          <p:cNvPr id="8" name="Footer Placeholder 7"/>
          <p:cNvSpPr>
            <a:spLocks noGrp="1"/>
          </p:cNvSpPr>
          <p:nvPr>
            <p:ph type="ftr" sz="quarter" idx="11"/>
          </p:nvPr>
        </p:nvSpPr>
        <p:spPr/>
        <p:txBody>
          <a:bodyPr/>
          <a:lstStyle/>
          <a:p>
            <a:r>
              <a:rPr lang="en-US"/>
              <a:t>© Ross Brown Data Science and Psychometrics, 2018</a:t>
            </a:r>
          </a:p>
        </p:txBody>
      </p:sp>
      <p:sp>
        <p:nvSpPr>
          <p:cNvPr id="9" name="Slide Number Placeholder 8"/>
          <p:cNvSpPr>
            <a:spLocks noGrp="1"/>
          </p:cNvSpPr>
          <p:nvPr>
            <p:ph type="sldNum" sz="quarter" idx="12"/>
          </p:nvPr>
        </p:nvSpPr>
        <p:spPr/>
        <p:txBody>
          <a:bodyPr/>
          <a:lstStyle/>
          <a:p>
            <a:fld id="{401CF334-2D5C-4859-84A6-CA7E6E43FAEB}" type="slidenum">
              <a:rPr lang="en-US" smtClean="0"/>
              <a:t>‹#›</a:t>
            </a:fld>
            <a:endParaRPr lang="en-US"/>
          </a:p>
        </p:txBody>
      </p:sp>
      <p:sp>
        <p:nvSpPr>
          <p:cNvPr id="6" name="Content Placeholder 5"/>
          <p:cNvSpPr>
            <a:spLocks noGrp="1"/>
          </p:cNvSpPr>
          <p:nvPr>
            <p:ph sz="quarter" idx="4"/>
          </p:nvPr>
        </p:nvSpPr>
        <p:spPr>
          <a:xfrm>
            <a:off x="6193368" y="2362201"/>
            <a:ext cx="5389033"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3"/>
          </p:nvPr>
        </p:nvSpPr>
        <p:spPr>
          <a:xfrm>
            <a:off x="6193368" y="1535113"/>
            <a:ext cx="5389033"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5" name="Content Placeholder 4"/>
          <p:cNvSpPr>
            <a:spLocks noGrp="1"/>
          </p:cNvSpPr>
          <p:nvPr>
            <p:ph sz="quarter" idx="2"/>
          </p:nvPr>
        </p:nvSpPr>
        <p:spPr>
          <a:xfrm>
            <a:off x="609600" y="2362201"/>
            <a:ext cx="5386917"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1"/>
          </p:nvPr>
        </p:nvSpPr>
        <p:spPr>
          <a:xfrm>
            <a:off x="609600" y="1535113"/>
            <a:ext cx="5386917"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2" name="Title 1"/>
          <p:cNvSpPr>
            <a:spLocks noGrp="1"/>
          </p:cNvSpPr>
          <p:nvPr>
            <p:ph type="title"/>
          </p:nvPr>
        </p:nvSpPr>
        <p:spPr>
          <a:xfrm>
            <a:off x="609600" y="273050"/>
            <a:ext cx="10972800" cy="1143000"/>
          </a:xfrm>
        </p:spPr>
        <p:txBody>
          <a:bodyPr anchor="ctr"/>
          <a:lstStyle>
            <a:lvl1pPr>
              <a:defRPr/>
            </a:lvl1pPr>
          </a:lstStyle>
          <a:p>
            <a:r>
              <a:rPr kumimoji="0" lang="en-US"/>
              <a:t>Click to edit Master title style</a:t>
            </a:r>
          </a:p>
        </p:txBody>
      </p:sp>
    </p:spTree>
    <p:extLst>
      <p:ext uri="{BB962C8B-B14F-4D97-AF65-F5344CB8AC3E}">
        <p14:creationId xmlns:p14="http://schemas.microsoft.com/office/powerpoint/2010/main" val="317798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2D2D39B-9DF0-47BF-B3E9-6AA8C02C3A64}" type="datetime1">
              <a:rPr lang="en-US" smtClean="0"/>
              <a:t>6/30/2018</a:t>
            </a:fld>
            <a:endParaRPr lang="en-US"/>
          </a:p>
        </p:txBody>
      </p:sp>
      <p:sp>
        <p:nvSpPr>
          <p:cNvPr id="4" name="Footer Placeholder 3"/>
          <p:cNvSpPr>
            <a:spLocks noGrp="1"/>
          </p:cNvSpPr>
          <p:nvPr>
            <p:ph type="ftr" sz="quarter" idx="11"/>
          </p:nvPr>
        </p:nvSpPr>
        <p:spPr/>
        <p:txBody>
          <a:bodyPr/>
          <a:lstStyle/>
          <a:p>
            <a:r>
              <a:rPr lang="en-US"/>
              <a:t>© Ross Brown Data Science and Psychometrics, 2018</a:t>
            </a:r>
          </a:p>
        </p:txBody>
      </p:sp>
      <p:sp>
        <p:nvSpPr>
          <p:cNvPr id="5" name="Slide Number Placeholder 4"/>
          <p:cNvSpPr>
            <a:spLocks noGrp="1"/>
          </p:cNvSpPr>
          <p:nvPr>
            <p:ph type="sldNum" sz="quarter" idx="12"/>
          </p:nvPr>
        </p:nvSpPr>
        <p:spPr/>
        <p:txBody>
          <a:bodyPr/>
          <a:lstStyle/>
          <a:p>
            <a:fld id="{401CF334-2D5C-4859-84A6-CA7E6E43FAEB}" type="slidenum">
              <a:rPr lang="en-US" smtClean="0"/>
              <a:t>‹#›</a:t>
            </a:fld>
            <a:endParaRPr lang="en-US"/>
          </a:p>
        </p:txBody>
      </p:sp>
      <p:sp>
        <p:nvSpPr>
          <p:cNvPr id="2" name="Title 1"/>
          <p:cNvSpPr>
            <a:spLocks noGrp="1"/>
          </p:cNvSpPr>
          <p:nvPr>
            <p:ph type="title"/>
          </p:nvPr>
        </p:nvSpPr>
        <p:spPr/>
        <p:txBody>
          <a:bodyPr/>
          <a:lstStyle/>
          <a:p>
            <a:r>
              <a:rPr kumimoji="0" lang="en-US"/>
              <a:t>Click to edit Master title style</a:t>
            </a:r>
          </a:p>
        </p:txBody>
      </p:sp>
    </p:spTree>
    <p:extLst>
      <p:ext uri="{BB962C8B-B14F-4D97-AF65-F5344CB8AC3E}">
        <p14:creationId xmlns:p14="http://schemas.microsoft.com/office/powerpoint/2010/main" val="2772213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B42EC0-8E1F-4789-938C-B25F1030D05F}" type="datetime1">
              <a:rPr lang="en-US" smtClean="0"/>
              <a:t>6/30/2018</a:t>
            </a:fld>
            <a:endParaRPr lang="en-US"/>
          </a:p>
        </p:txBody>
      </p:sp>
      <p:sp>
        <p:nvSpPr>
          <p:cNvPr id="3" name="Footer Placeholder 2"/>
          <p:cNvSpPr>
            <a:spLocks noGrp="1"/>
          </p:cNvSpPr>
          <p:nvPr>
            <p:ph type="ftr" sz="quarter" idx="11"/>
          </p:nvPr>
        </p:nvSpPr>
        <p:spPr/>
        <p:txBody>
          <a:bodyPr/>
          <a:lstStyle/>
          <a:p>
            <a:r>
              <a:rPr lang="en-US"/>
              <a:t>© Ross Brown Data Science and Psychometrics, 2018</a:t>
            </a:r>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a:p>
        </p:txBody>
      </p:sp>
    </p:spTree>
    <p:extLst>
      <p:ext uri="{BB962C8B-B14F-4D97-AF65-F5344CB8AC3E}">
        <p14:creationId xmlns:p14="http://schemas.microsoft.com/office/powerpoint/2010/main" val="1443210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579EF31-CCF7-47B8-A875-43D055C1BC56}" type="datetime1">
              <a:rPr lang="en-US" smtClean="0"/>
              <a:t>6/30/2018</a:t>
            </a:fld>
            <a:endParaRPr lang="en-US"/>
          </a:p>
        </p:txBody>
      </p:sp>
      <p:sp>
        <p:nvSpPr>
          <p:cNvPr id="6" name="Footer Placeholder 5"/>
          <p:cNvSpPr>
            <a:spLocks noGrp="1"/>
          </p:cNvSpPr>
          <p:nvPr>
            <p:ph type="ftr" sz="quarter" idx="11"/>
          </p:nvPr>
        </p:nvSpPr>
        <p:spPr/>
        <p:txBody>
          <a:bodyPr/>
          <a:lstStyle/>
          <a:p>
            <a:r>
              <a:rPr lang="en-US"/>
              <a:t>© Ross Brown Data Science and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4" name="Content Placeholder 3"/>
          <p:cNvSpPr>
            <a:spLocks noGrp="1"/>
          </p:cNvSpPr>
          <p:nvPr>
            <p:ph sz="half" idx="1"/>
          </p:nvPr>
        </p:nvSpPr>
        <p:spPr>
          <a:xfrm>
            <a:off x="4766733" y="273051"/>
            <a:ext cx="6815667"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3" name="Text Placeholder 2"/>
          <p:cNvSpPr>
            <a:spLocks noGrp="1"/>
          </p:cNvSpPr>
          <p:nvPr>
            <p:ph type="body" idx="2"/>
          </p:nvPr>
        </p:nvSpPr>
        <p:spPr>
          <a:xfrm>
            <a:off x="609601" y="1524001"/>
            <a:ext cx="4011084"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Edit Master text styles</a:t>
            </a:r>
          </a:p>
        </p:txBody>
      </p:sp>
      <p:sp>
        <p:nvSpPr>
          <p:cNvPr id="2" name="Title 1"/>
          <p:cNvSpPr>
            <a:spLocks noGrp="1"/>
          </p:cNvSpPr>
          <p:nvPr>
            <p:ph type="title"/>
          </p:nvPr>
        </p:nvSpPr>
        <p:spPr>
          <a:xfrm>
            <a:off x="609601" y="273050"/>
            <a:ext cx="4011084" cy="1162050"/>
          </a:xfrm>
        </p:spPr>
        <p:txBody>
          <a:bodyPr vert="horz" anchor="b">
            <a:normAutofit/>
            <a:sp3d prstMaterial="softEdge"/>
          </a:bodyPr>
          <a:lstStyle>
            <a:lvl1pPr algn="l">
              <a:buNone/>
              <a:defRPr sz="2200" b="1">
                <a:ln w="6350">
                  <a:noFill/>
                </a:ln>
                <a:solidFill>
                  <a:schemeClr val="accent2"/>
                </a:solidFill>
                <a:effectLst>
                  <a:outerShdw blurRad="38100" dist="38100" dir="2700000" algn="tl">
                    <a:srgbClr val="000000">
                      <a:alpha val="43137"/>
                    </a:srgbClr>
                  </a:outerShdw>
                </a:effectLst>
              </a:defRPr>
            </a:lvl1pPr>
          </a:lstStyle>
          <a:p>
            <a:r>
              <a:rPr kumimoji="0" lang="en-US"/>
              <a:t>Click to edit Master title style</a:t>
            </a:r>
            <a:endParaRPr kumimoji="0" lang="en-US" dirty="0"/>
          </a:p>
        </p:txBody>
      </p:sp>
    </p:spTree>
    <p:extLst>
      <p:ext uri="{BB962C8B-B14F-4D97-AF65-F5344CB8AC3E}">
        <p14:creationId xmlns:p14="http://schemas.microsoft.com/office/powerpoint/2010/main" val="4213532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60912CFC-68FF-49DD-8621-6002702AB472}" type="datetime1">
              <a:rPr lang="en-US" smtClean="0"/>
              <a:t>6/30/2018</a:t>
            </a:fld>
            <a:endParaRPr lang="en-US"/>
          </a:p>
        </p:txBody>
      </p:sp>
      <p:sp>
        <p:nvSpPr>
          <p:cNvPr id="6" name="Footer Placeholder 5"/>
          <p:cNvSpPr>
            <a:spLocks noGrp="1"/>
          </p:cNvSpPr>
          <p:nvPr>
            <p:ph type="ftr" sz="quarter" idx="11"/>
          </p:nvPr>
        </p:nvSpPr>
        <p:spPr/>
        <p:txBody>
          <a:bodyPr/>
          <a:lstStyle/>
          <a:p>
            <a:r>
              <a:rPr lang="en-US"/>
              <a:t>© Ross Brown Data Science and Psychometrics, 2018</a:t>
            </a:r>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a:p>
        </p:txBody>
      </p:sp>
      <p:sp>
        <p:nvSpPr>
          <p:cNvPr id="3" name="Picture Placeholder 2"/>
          <p:cNvSpPr>
            <a:spLocks noGrp="1"/>
          </p:cNvSpPr>
          <p:nvPr>
            <p:ph type="pic" idx="1"/>
          </p:nvPr>
        </p:nvSpPr>
        <p:spPr>
          <a:xfrm>
            <a:off x="2438400" y="1831975"/>
            <a:ext cx="7315200" cy="3962400"/>
          </a:xfrm>
          <a:solidFill>
            <a:schemeClr val="bg2">
              <a:lumMod val="20000"/>
              <a:lumOff val="80000"/>
            </a:schemeClr>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marL="0" indent="0" algn="l" rtl="0" eaLnBrk="1" latinLnBrk="0" hangingPunct="1">
              <a:buNone/>
              <a:defRPr sz="3200"/>
            </a:lvl1pPr>
          </a:lstStyle>
          <a:p>
            <a:pPr marL="0" algn="l" rtl="0" eaLnBrk="1" latinLnBrk="0" hangingPunct="1"/>
            <a:r>
              <a:rPr kumimoji="0" lang="en-US">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2438400" y="1166787"/>
            <a:ext cx="73152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a:t>Edit Master text styles</a:t>
            </a:r>
          </a:p>
        </p:txBody>
      </p:sp>
      <p:sp>
        <p:nvSpPr>
          <p:cNvPr id="2" name="Title 1"/>
          <p:cNvSpPr>
            <a:spLocks noGrp="1"/>
          </p:cNvSpPr>
          <p:nvPr>
            <p:ph type="title"/>
          </p:nvPr>
        </p:nvSpPr>
        <p:spPr>
          <a:xfrm>
            <a:off x="2438400" y="609600"/>
            <a:ext cx="7315200" cy="522288"/>
          </a:xfrm>
        </p:spPr>
        <p:txBody>
          <a:bodyPr lIns="45720" rIns="45720" bIns="0" anchor="b">
            <a:sp3d prstMaterial="softEdge"/>
          </a:bodyPr>
          <a:lstStyle>
            <a:lvl1pPr algn="ctr">
              <a:buNone/>
              <a:defRPr sz="2000" b="1"/>
            </a:lvl1pPr>
          </a:lstStyle>
          <a:p>
            <a:r>
              <a:rPr kumimoji="0" lang="en-US"/>
              <a:t>Click to edit Master title style</a:t>
            </a:r>
            <a:endParaRPr kumimoji="0" lang="en-US" dirty="0"/>
          </a:p>
        </p:txBody>
      </p:sp>
    </p:spTree>
    <p:extLst>
      <p:ext uri="{BB962C8B-B14F-4D97-AF65-F5344CB8AC3E}">
        <p14:creationId xmlns:p14="http://schemas.microsoft.com/office/powerpoint/2010/main" val="3830321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alphaModFix amt="9000"/>
            <a:duotone>
              <a:prstClr val="black"/>
              <a:schemeClr val="accent3">
                <a:tint val="45000"/>
                <a:satMod val="400000"/>
              </a:schemeClr>
            </a:duotone>
            <a:lum/>
            <a:extLst>
              <a:ext uri="{BEBA8EAE-BF5A-486C-A8C5-ECC9F3942E4B}">
                <a14:imgProps xmlns:a14="http://schemas.microsoft.com/office/drawing/2010/main">
                  <a14:imgLayer r:embed="rId14">
                    <a14:imgEffect>
                      <a14:saturation sat="143000"/>
                    </a14:imgEffect>
                  </a14:imgLayer>
                </a14:imgProps>
              </a:ext>
            </a:extLst>
          </a:blip>
          <a:srcRect/>
          <a:stretch>
            <a:fillRect t="-39000" b="-39000"/>
          </a:stretch>
        </a:blipFill>
        <a:effectLst/>
      </p:bgPr>
    </p:bg>
    <p:spTree>
      <p:nvGrpSpPr>
        <p:cNvPr id="1" name=""/>
        <p:cNvGrpSpPr/>
        <p:nvPr/>
      </p:nvGrpSpPr>
      <p:grpSpPr>
        <a:xfrm>
          <a:off x="0" y="0"/>
          <a:ext cx="0" cy="0"/>
          <a:chOff x="0" y="0"/>
          <a:chExt cx="0" cy="0"/>
        </a:xfrm>
      </p:grpSpPr>
      <p:sp>
        <p:nvSpPr>
          <p:cNvPr id="14" name="Date Placeholder 13"/>
          <p:cNvSpPr>
            <a:spLocks noGrp="1"/>
          </p:cNvSpPr>
          <p:nvPr>
            <p:ph type="dt" sz="half" idx="2"/>
          </p:nvPr>
        </p:nvSpPr>
        <p:spPr>
          <a:xfrm>
            <a:off x="609600" y="6416676"/>
            <a:ext cx="28448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539E95CD-81E4-4BC0-99C0-65331E746F43}" type="datetime1">
              <a:rPr lang="en-US" smtClean="0"/>
              <a:t>6/30/2018</a:t>
            </a:fld>
            <a:endParaRPr lang="en-US"/>
          </a:p>
        </p:txBody>
      </p:sp>
      <p:sp>
        <p:nvSpPr>
          <p:cNvPr id="3" name="Footer Placeholder 2"/>
          <p:cNvSpPr>
            <a:spLocks noGrp="1"/>
          </p:cNvSpPr>
          <p:nvPr>
            <p:ph type="ftr" sz="quarter" idx="3"/>
          </p:nvPr>
        </p:nvSpPr>
        <p:spPr>
          <a:xfrm>
            <a:off x="4165600" y="6416676"/>
            <a:ext cx="3860800" cy="365125"/>
          </a:xfrm>
          <a:prstGeom prst="rect">
            <a:avLst/>
          </a:prstGeom>
        </p:spPr>
        <p:txBody>
          <a:bodyPr vert="horz" anchor="b"/>
          <a:lstStyle>
            <a:lvl1pPr algn="ctr" eaLnBrk="1" latinLnBrk="0" hangingPunct="1">
              <a:defRPr kumimoji="0" sz="1200">
                <a:solidFill>
                  <a:schemeClr val="tx1">
                    <a:shade val="50000"/>
                  </a:schemeClr>
                </a:solidFill>
              </a:defRPr>
            </a:lvl1pPr>
          </a:lstStyle>
          <a:p>
            <a:r>
              <a:rPr lang="en-US"/>
              <a:t>© Ross Brown Data Science and Psychometrics, 2018</a:t>
            </a:r>
          </a:p>
        </p:txBody>
      </p:sp>
      <p:sp>
        <p:nvSpPr>
          <p:cNvPr id="23" name="Slide Number Placeholder 22"/>
          <p:cNvSpPr>
            <a:spLocks noGrp="1"/>
          </p:cNvSpPr>
          <p:nvPr>
            <p:ph type="sldNum" sz="quarter" idx="4"/>
          </p:nvPr>
        </p:nvSpPr>
        <p:spPr>
          <a:xfrm>
            <a:off x="10566400" y="6416676"/>
            <a:ext cx="1016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401CF334-2D5C-4859-84A6-CA7E6E43FAEB}" type="slidenum">
              <a:rPr lang="en-US" smtClean="0"/>
              <a:t>‹#›</a:t>
            </a:fld>
            <a:endParaRPr lang="en-US"/>
          </a:p>
        </p:txBody>
      </p:sp>
      <p:grpSp>
        <p:nvGrpSpPr>
          <p:cNvPr id="24" name="Group 18"/>
          <p:cNvGrpSpPr>
            <a:grpSpLocks/>
          </p:cNvGrpSpPr>
          <p:nvPr/>
        </p:nvGrpSpPr>
        <p:grpSpPr bwMode="auto">
          <a:xfrm>
            <a:off x="4263969" y="1960564"/>
            <a:ext cx="3762431" cy="4821237"/>
            <a:chOff x="1365" y="355"/>
            <a:chExt cx="3024" cy="3875"/>
          </a:xfrm>
          <a:solidFill>
            <a:schemeClr val="bg2">
              <a:lumMod val="50000"/>
              <a:alpha val="20000"/>
            </a:schemeClr>
          </a:solidFill>
        </p:grpSpPr>
        <p:sp>
          <p:nvSpPr>
            <p:cNvPr id="2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3" name="Text Placeholder 12"/>
          <p:cNvSpPr>
            <a:spLocks noGrp="1"/>
          </p:cNvSpPr>
          <p:nvPr>
            <p:ph type="body" idx="1"/>
          </p:nvPr>
        </p:nvSpPr>
        <p:spPr>
          <a:xfrm>
            <a:off x="609600" y="1600200"/>
            <a:ext cx="10972800" cy="4709160"/>
          </a:xfrm>
          <a:prstGeom prst="rect">
            <a:avLst/>
          </a:prstGeom>
        </p:spPr>
        <p:txBody>
          <a:bodyPr vert="horz">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itle Placeholder 21"/>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a:t>Click to edit Master title style</a:t>
            </a:r>
          </a:p>
        </p:txBody>
      </p:sp>
    </p:spTree>
    <p:extLst>
      <p:ext uri="{BB962C8B-B14F-4D97-AF65-F5344CB8AC3E}">
        <p14:creationId xmlns:p14="http://schemas.microsoft.com/office/powerpoint/2010/main" val="3207093856"/>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guide id="3" orient="horz" pos="16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alphaModFix amt="9000"/>
            <a:duotone>
              <a:prstClr val="black"/>
              <a:schemeClr val="accent3">
                <a:tint val="45000"/>
                <a:satMod val="400000"/>
              </a:schemeClr>
            </a:duotone>
            <a:lum/>
            <a:extLst>
              <a:ext uri="{BEBA8EAE-BF5A-486C-A8C5-ECC9F3942E4B}">
                <a14:imgProps xmlns:a14="http://schemas.microsoft.com/office/drawing/2010/main">
                  <a14:imgLayer r:embed="rId14">
                    <a14:imgEffect>
                      <a14:saturation sat="143000"/>
                    </a14:imgEffect>
                  </a14:imgLayer>
                </a14:imgProps>
              </a:ext>
            </a:extLst>
          </a:blip>
          <a:srcRect/>
          <a:stretch>
            <a:fillRect t="-39000" b="-39000"/>
          </a:stretch>
        </a:blipFill>
        <a:effectLst/>
      </p:bgPr>
    </p:bg>
    <p:spTree>
      <p:nvGrpSpPr>
        <p:cNvPr id="1" name=""/>
        <p:cNvGrpSpPr/>
        <p:nvPr/>
      </p:nvGrpSpPr>
      <p:grpSpPr>
        <a:xfrm>
          <a:off x="0" y="0"/>
          <a:ext cx="0" cy="0"/>
          <a:chOff x="0" y="0"/>
          <a:chExt cx="0" cy="0"/>
        </a:xfrm>
      </p:grpSpPr>
      <p:sp>
        <p:nvSpPr>
          <p:cNvPr id="14" name="Date Placeholder 13"/>
          <p:cNvSpPr>
            <a:spLocks noGrp="1"/>
          </p:cNvSpPr>
          <p:nvPr>
            <p:ph type="dt" sz="half" idx="2"/>
          </p:nvPr>
        </p:nvSpPr>
        <p:spPr>
          <a:xfrm>
            <a:off x="609600" y="6416676"/>
            <a:ext cx="28448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5A1FA4A4-99CC-4C68-84DF-EA555294FA15}" type="datetime1">
              <a:rPr lang="en-US" smtClean="0"/>
              <a:t>6/30/2018</a:t>
            </a:fld>
            <a:endParaRPr lang="en-US"/>
          </a:p>
        </p:txBody>
      </p:sp>
      <p:sp>
        <p:nvSpPr>
          <p:cNvPr id="3" name="Footer Placeholder 2"/>
          <p:cNvSpPr>
            <a:spLocks noGrp="1"/>
          </p:cNvSpPr>
          <p:nvPr>
            <p:ph type="ftr" sz="quarter" idx="3"/>
          </p:nvPr>
        </p:nvSpPr>
        <p:spPr>
          <a:xfrm>
            <a:off x="4165600" y="6416676"/>
            <a:ext cx="3860800" cy="365125"/>
          </a:xfrm>
          <a:prstGeom prst="rect">
            <a:avLst/>
          </a:prstGeom>
        </p:spPr>
        <p:txBody>
          <a:bodyPr vert="horz" anchor="b"/>
          <a:lstStyle>
            <a:lvl1pPr algn="ctr" eaLnBrk="1" latinLnBrk="0" hangingPunct="1">
              <a:defRPr kumimoji="0" sz="1200">
                <a:solidFill>
                  <a:schemeClr val="tx1">
                    <a:shade val="50000"/>
                  </a:schemeClr>
                </a:solidFill>
              </a:defRPr>
            </a:lvl1pPr>
          </a:lstStyle>
          <a:p>
            <a:r>
              <a:rPr lang="en-US"/>
              <a:t>© Ross Brown Psychometrics, 2018</a:t>
            </a:r>
          </a:p>
        </p:txBody>
      </p:sp>
      <p:sp>
        <p:nvSpPr>
          <p:cNvPr id="23" name="Slide Number Placeholder 22"/>
          <p:cNvSpPr>
            <a:spLocks noGrp="1"/>
          </p:cNvSpPr>
          <p:nvPr>
            <p:ph type="sldNum" sz="quarter" idx="4"/>
          </p:nvPr>
        </p:nvSpPr>
        <p:spPr>
          <a:xfrm>
            <a:off x="10566400" y="6416676"/>
            <a:ext cx="1016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401CF334-2D5C-4859-84A6-CA7E6E43FAEB}" type="slidenum">
              <a:rPr lang="en-US" smtClean="0"/>
              <a:t>‹#›</a:t>
            </a:fld>
            <a:endParaRPr lang="en-US"/>
          </a:p>
        </p:txBody>
      </p:sp>
      <p:grpSp>
        <p:nvGrpSpPr>
          <p:cNvPr id="24" name="Group 18"/>
          <p:cNvGrpSpPr>
            <a:grpSpLocks/>
          </p:cNvGrpSpPr>
          <p:nvPr/>
        </p:nvGrpSpPr>
        <p:grpSpPr bwMode="auto">
          <a:xfrm>
            <a:off x="4263969" y="1960564"/>
            <a:ext cx="3762431" cy="4821237"/>
            <a:chOff x="1365" y="355"/>
            <a:chExt cx="3024" cy="3875"/>
          </a:xfrm>
          <a:solidFill>
            <a:schemeClr val="bg2">
              <a:lumMod val="50000"/>
              <a:alpha val="20000"/>
            </a:schemeClr>
          </a:solidFill>
        </p:grpSpPr>
        <p:sp>
          <p:nvSpPr>
            <p:cNvPr id="25" name="Freeform 2"/>
            <p:cNvSpPr>
              <a:spLocks/>
            </p:cNvSpPr>
            <p:nvPr/>
          </p:nvSpPr>
          <p:spPr bwMode="auto">
            <a:xfrm>
              <a:off x="2835" y="586"/>
              <a:ext cx="88" cy="1121"/>
            </a:xfrm>
            <a:custGeom>
              <a:avLst/>
              <a:gdLst>
                <a:gd name="T0" fmla="*/ 0 w 88"/>
                <a:gd name="T1" fmla="*/ 1120 h 1121"/>
                <a:gd name="T2" fmla="*/ 0 w 88"/>
                <a:gd name="T3" fmla="*/ 0 h 1121"/>
                <a:gd name="T4" fmla="*/ 87 w 88"/>
                <a:gd name="T5" fmla="*/ 0 h 1121"/>
                <a:gd name="T6" fmla="*/ 87 w 88"/>
                <a:gd name="T7" fmla="*/ 1085 h 1121"/>
                <a:gd name="T8" fmla="*/ 0 w 88"/>
                <a:gd name="T9" fmla="*/ 1120 h 1121"/>
              </a:gdLst>
              <a:ahLst/>
              <a:cxnLst>
                <a:cxn ang="0">
                  <a:pos x="T0" y="T1"/>
                </a:cxn>
                <a:cxn ang="0">
                  <a:pos x="T2" y="T3"/>
                </a:cxn>
                <a:cxn ang="0">
                  <a:pos x="T4" y="T5"/>
                </a:cxn>
                <a:cxn ang="0">
                  <a:pos x="T6" y="T7"/>
                </a:cxn>
                <a:cxn ang="0">
                  <a:pos x="T8" y="T9"/>
                </a:cxn>
              </a:cxnLst>
              <a:rect l="0" t="0" r="r" b="b"/>
              <a:pathLst>
                <a:path w="88" h="1121">
                  <a:moveTo>
                    <a:pt x="0" y="1120"/>
                  </a:moveTo>
                  <a:lnTo>
                    <a:pt x="0" y="0"/>
                  </a:lnTo>
                  <a:lnTo>
                    <a:pt x="87" y="0"/>
                  </a:lnTo>
                  <a:lnTo>
                    <a:pt x="87" y="1085"/>
                  </a:lnTo>
                  <a:lnTo>
                    <a:pt x="0" y="1120"/>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6" name="Freeform 3"/>
            <p:cNvSpPr>
              <a:spLocks/>
            </p:cNvSpPr>
            <p:nvPr/>
          </p:nvSpPr>
          <p:spPr bwMode="auto">
            <a:xfrm>
              <a:off x="2834" y="1900"/>
              <a:ext cx="84" cy="363"/>
            </a:xfrm>
            <a:custGeom>
              <a:avLst/>
              <a:gdLst>
                <a:gd name="T0" fmla="*/ 0 w 84"/>
                <a:gd name="T1" fmla="*/ 29 h 363"/>
                <a:gd name="T2" fmla="*/ 83 w 84"/>
                <a:gd name="T3" fmla="*/ 0 h 363"/>
                <a:gd name="T4" fmla="*/ 74 w 84"/>
                <a:gd name="T5" fmla="*/ 329 h 363"/>
                <a:gd name="T6" fmla="*/ 0 w 84"/>
                <a:gd name="T7" fmla="*/ 362 h 363"/>
                <a:gd name="T8" fmla="*/ 0 w 84"/>
                <a:gd name="T9" fmla="*/ 29 h 363"/>
              </a:gdLst>
              <a:ahLst/>
              <a:cxnLst>
                <a:cxn ang="0">
                  <a:pos x="T0" y="T1"/>
                </a:cxn>
                <a:cxn ang="0">
                  <a:pos x="T2" y="T3"/>
                </a:cxn>
                <a:cxn ang="0">
                  <a:pos x="T4" y="T5"/>
                </a:cxn>
                <a:cxn ang="0">
                  <a:pos x="T6" y="T7"/>
                </a:cxn>
                <a:cxn ang="0">
                  <a:pos x="T8" y="T9"/>
                </a:cxn>
              </a:cxnLst>
              <a:rect l="0" t="0" r="r" b="b"/>
              <a:pathLst>
                <a:path w="84" h="363">
                  <a:moveTo>
                    <a:pt x="0" y="29"/>
                  </a:moveTo>
                  <a:lnTo>
                    <a:pt x="83" y="0"/>
                  </a:lnTo>
                  <a:lnTo>
                    <a:pt x="74" y="329"/>
                  </a:lnTo>
                  <a:lnTo>
                    <a:pt x="0" y="362"/>
                  </a:lnTo>
                  <a:lnTo>
                    <a:pt x="0" y="2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7" name="Freeform 4"/>
            <p:cNvSpPr>
              <a:spLocks/>
            </p:cNvSpPr>
            <p:nvPr/>
          </p:nvSpPr>
          <p:spPr bwMode="auto">
            <a:xfrm>
              <a:off x="2825" y="2493"/>
              <a:ext cx="84" cy="249"/>
            </a:xfrm>
            <a:custGeom>
              <a:avLst/>
              <a:gdLst>
                <a:gd name="T0" fmla="*/ 2 w 84"/>
                <a:gd name="T1" fmla="*/ 213 h 249"/>
                <a:gd name="T2" fmla="*/ 0 w 84"/>
                <a:gd name="T3" fmla="*/ 28 h 249"/>
                <a:gd name="T4" fmla="*/ 83 w 84"/>
                <a:gd name="T5" fmla="*/ 0 h 249"/>
                <a:gd name="T6" fmla="*/ 72 w 84"/>
                <a:gd name="T7" fmla="*/ 248 h 249"/>
                <a:gd name="T8" fmla="*/ 2 w 84"/>
                <a:gd name="T9" fmla="*/ 213 h 249"/>
              </a:gdLst>
              <a:ahLst/>
              <a:cxnLst>
                <a:cxn ang="0">
                  <a:pos x="T0" y="T1"/>
                </a:cxn>
                <a:cxn ang="0">
                  <a:pos x="T2" y="T3"/>
                </a:cxn>
                <a:cxn ang="0">
                  <a:pos x="T4" y="T5"/>
                </a:cxn>
                <a:cxn ang="0">
                  <a:pos x="T6" y="T7"/>
                </a:cxn>
                <a:cxn ang="0">
                  <a:pos x="T8" y="T9"/>
                </a:cxn>
              </a:cxnLst>
              <a:rect l="0" t="0" r="r" b="b"/>
              <a:pathLst>
                <a:path w="84" h="249">
                  <a:moveTo>
                    <a:pt x="2" y="213"/>
                  </a:moveTo>
                  <a:lnTo>
                    <a:pt x="0" y="28"/>
                  </a:lnTo>
                  <a:lnTo>
                    <a:pt x="83" y="0"/>
                  </a:lnTo>
                  <a:lnTo>
                    <a:pt x="72" y="248"/>
                  </a:lnTo>
                  <a:lnTo>
                    <a:pt x="2" y="21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 name="Freeform 5"/>
            <p:cNvSpPr>
              <a:spLocks/>
            </p:cNvSpPr>
            <p:nvPr/>
          </p:nvSpPr>
          <p:spPr bwMode="auto">
            <a:xfrm>
              <a:off x="2831" y="2965"/>
              <a:ext cx="52" cy="232"/>
            </a:xfrm>
            <a:custGeom>
              <a:avLst/>
              <a:gdLst>
                <a:gd name="T0" fmla="*/ 13 w 52"/>
                <a:gd name="T1" fmla="*/ 204 h 232"/>
                <a:gd name="T2" fmla="*/ 0 w 52"/>
                <a:gd name="T3" fmla="*/ 0 h 232"/>
                <a:gd name="T4" fmla="*/ 51 w 52"/>
                <a:gd name="T5" fmla="*/ 26 h 232"/>
                <a:gd name="T6" fmla="*/ 47 w 52"/>
                <a:gd name="T7" fmla="*/ 231 h 232"/>
                <a:gd name="T8" fmla="*/ 13 w 52"/>
                <a:gd name="T9" fmla="*/ 204 h 232"/>
              </a:gdLst>
              <a:ahLst/>
              <a:cxnLst>
                <a:cxn ang="0">
                  <a:pos x="T0" y="T1"/>
                </a:cxn>
                <a:cxn ang="0">
                  <a:pos x="T2" y="T3"/>
                </a:cxn>
                <a:cxn ang="0">
                  <a:pos x="T4" y="T5"/>
                </a:cxn>
                <a:cxn ang="0">
                  <a:pos x="T6" y="T7"/>
                </a:cxn>
                <a:cxn ang="0">
                  <a:pos x="T8" y="T9"/>
                </a:cxn>
              </a:cxnLst>
              <a:rect l="0" t="0" r="r" b="b"/>
              <a:pathLst>
                <a:path w="52" h="232">
                  <a:moveTo>
                    <a:pt x="13" y="204"/>
                  </a:moveTo>
                  <a:lnTo>
                    <a:pt x="0" y="0"/>
                  </a:lnTo>
                  <a:lnTo>
                    <a:pt x="51" y="26"/>
                  </a:lnTo>
                  <a:lnTo>
                    <a:pt x="47" y="231"/>
                  </a:lnTo>
                  <a:lnTo>
                    <a:pt x="13" y="20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6" name="Freeform 6"/>
            <p:cNvSpPr>
              <a:spLocks/>
            </p:cNvSpPr>
            <p:nvPr/>
          </p:nvSpPr>
          <p:spPr bwMode="auto">
            <a:xfrm>
              <a:off x="2851" y="3354"/>
              <a:ext cx="36" cy="133"/>
            </a:xfrm>
            <a:custGeom>
              <a:avLst/>
              <a:gdLst>
                <a:gd name="T0" fmla="*/ 4 w 36"/>
                <a:gd name="T1" fmla="*/ 101 h 133"/>
                <a:gd name="T2" fmla="*/ 0 w 36"/>
                <a:gd name="T3" fmla="*/ 0 h 133"/>
                <a:gd name="T4" fmla="*/ 35 w 36"/>
                <a:gd name="T5" fmla="*/ 20 h 133"/>
                <a:gd name="T6" fmla="*/ 28 w 36"/>
                <a:gd name="T7" fmla="*/ 132 h 133"/>
                <a:gd name="T8" fmla="*/ 4 w 36"/>
                <a:gd name="T9" fmla="*/ 101 h 133"/>
              </a:gdLst>
              <a:ahLst/>
              <a:cxnLst>
                <a:cxn ang="0">
                  <a:pos x="T0" y="T1"/>
                </a:cxn>
                <a:cxn ang="0">
                  <a:pos x="T2" y="T3"/>
                </a:cxn>
                <a:cxn ang="0">
                  <a:pos x="T4" y="T5"/>
                </a:cxn>
                <a:cxn ang="0">
                  <a:pos x="T6" y="T7"/>
                </a:cxn>
                <a:cxn ang="0">
                  <a:pos x="T8" y="T9"/>
                </a:cxn>
              </a:cxnLst>
              <a:rect l="0" t="0" r="r" b="b"/>
              <a:pathLst>
                <a:path w="36" h="133">
                  <a:moveTo>
                    <a:pt x="4" y="101"/>
                  </a:moveTo>
                  <a:lnTo>
                    <a:pt x="0" y="0"/>
                  </a:lnTo>
                  <a:lnTo>
                    <a:pt x="35" y="20"/>
                  </a:lnTo>
                  <a:lnTo>
                    <a:pt x="28" y="132"/>
                  </a:lnTo>
                  <a:lnTo>
                    <a:pt x="4" y="10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7" name="Freeform 7"/>
            <p:cNvSpPr>
              <a:spLocks/>
            </p:cNvSpPr>
            <p:nvPr/>
          </p:nvSpPr>
          <p:spPr bwMode="auto">
            <a:xfrm>
              <a:off x="2851" y="3640"/>
              <a:ext cx="30" cy="590"/>
            </a:xfrm>
            <a:custGeom>
              <a:avLst/>
              <a:gdLst>
                <a:gd name="T0" fmla="*/ 15 w 30"/>
                <a:gd name="T1" fmla="*/ 589 h 590"/>
                <a:gd name="T2" fmla="*/ 0 w 30"/>
                <a:gd name="T3" fmla="*/ 0 h 590"/>
                <a:gd name="T4" fmla="*/ 29 w 30"/>
                <a:gd name="T5" fmla="*/ 37 h 590"/>
                <a:gd name="T6" fmla="*/ 15 w 30"/>
                <a:gd name="T7" fmla="*/ 589 h 590"/>
              </a:gdLst>
              <a:ahLst/>
              <a:cxnLst>
                <a:cxn ang="0">
                  <a:pos x="T0" y="T1"/>
                </a:cxn>
                <a:cxn ang="0">
                  <a:pos x="T2" y="T3"/>
                </a:cxn>
                <a:cxn ang="0">
                  <a:pos x="T4" y="T5"/>
                </a:cxn>
                <a:cxn ang="0">
                  <a:pos x="T6" y="T7"/>
                </a:cxn>
              </a:cxnLst>
              <a:rect l="0" t="0" r="r" b="b"/>
              <a:pathLst>
                <a:path w="30" h="590">
                  <a:moveTo>
                    <a:pt x="15" y="589"/>
                  </a:moveTo>
                  <a:lnTo>
                    <a:pt x="0" y="0"/>
                  </a:lnTo>
                  <a:lnTo>
                    <a:pt x="29" y="37"/>
                  </a:lnTo>
                  <a:lnTo>
                    <a:pt x="15" y="589"/>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8" name="Freeform 8"/>
            <p:cNvSpPr>
              <a:spLocks/>
            </p:cNvSpPr>
            <p:nvPr/>
          </p:nvSpPr>
          <p:spPr bwMode="auto">
            <a:xfrm>
              <a:off x="2600" y="3595"/>
              <a:ext cx="233" cy="130"/>
            </a:xfrm>
            <a:custGeom>
              <a:avLst/>
              <a:gdLst>
                <a:gd name="T0" fmla="*/ 0 w 233"/>
                <a:gd name="T1" fmla="*/ 117 h 130"/>
                <a:gd name="T2" fmla="*/ 48 w 233"/>
                <a:gd name="T3" fmla="*/ 101 h 130"/>
                <a:gd name="T4" fmla="*/ 93 w 233"/>
                <a:gd name="T5" fmla="*/ 79 h 130"/>
                <a:gd name="T6" fmla="*/ 146 w 233"/>
                <a:gd name="T7" fmla="*/ 39 h 130"/>
                <a:gd name="T8" fmla="*/ 182 w 233"/>
                <a:gd name="T9" fmla="*/ 0 h 130"/>
                <a:gd name="T10" fmla="*/ 232 w 233"/>
                <a:gd name="T11" fmla="*/ 42 h 130"/>
                <a:gd name="T12" fmla="*/ 188 w 233"/>
                <a:gd name="T13" fmla="*/ 74 h 130"/>
                <a:gd name="T14" fmla="*/ 134 w 233"/>
                <a:gd name="T15" fmla="*/ 110 h 130"/>
                <a:gd name="T16" fmla="*/ 61 w 233"/>
                <a:gd name="T17" fmla="*/ 129 h 130"/>
                <a:gd name="T18" fmla="*/ 0 w 233"/>
                <a:gd name="T19" fmla="*/ 11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30">
                  <a:moveTo>
                    <a:pt x="0" y="117"/>
                  </a:moveTo>
                  <a:lnTo>
                    <a:pt x="48" y="101"/>
                  </a:lnTo>
                  <a:lnTo>
                    <a:pt x="93" y="79"/>
                  </a:lnTo>
                  <a:lnTo>
                    <a:pt x="146" y="39"/>
                  </a:lnTo>
                  <a:lnTo>
                    <a:pt x="182" y="0"/>
                  </a:lnTo>
                  <a:lnTo>
                    <a:pt x="232" y="42"/>
                  </a:lnTo>
                  <a:lnTo>
                    <a:pt x="188" y="74"/>
                  </a:lnTo>
                  <a:lnTo>
                    <a:pt x="134" y="110"/>
                  </a:lnTo>
                  <a:lnTo>
                    <a:pt x="61" y="129"/>
                  </a:lnTo>
                  <a:lnTo>
                    <a:pt x="0" y="117"/>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9" name="Freeform 9"/>
            <p:cNvSpPr>
              <a:spLocks/>
            </p:cNvSpPr>
            <p:nvPr/>
          </p:nvSpPr>
          <p:spPr bwMode="auto">
            <a:xfrm>
              <a:off x="2583" y="2888"/>
              <a:ext cx="465" cy="646"/>
            </a:xfrm>
            <a:custGeom>
              <a:avLst/>
              <a:gdLst>
                <a:gd name="T0" fmla="*/ 359 w 465"/>
                <a:gd name="T1" fmla="*/ 645 h 646"/>
                <a:gd name="T2" fmla="*/ 405 w 465"/>
                <a:gd name="T3" fmla="*/ 616 h 646"/>
                <a:gd name="T4" fmla="*/ 447 w 465"/>
                <a:gd name="T5" fmla="*/ 580 h 646"/>
                <a:gd name="T6" fmla="*/ 460 w 465"/>
                <a:gd name="T7" fmla="*/ 552 h 646"/>
                <a:gd name="T8" fmla="*/ 464 w 465"/>
                <a:gd name="T9" fmla="*/ 515 h 646"/>
                <a:gd name="T10" fmla="*/ 451 w 465"/>
                <a:gd name="T11" fmla="*/ 468 h 646"/>
                <a:gd name="T12" fmla="*/ 424 w 465"/>
                <a:gd name="T13" fmla="*/ 424 h 646"/>
                <a:gd name="T14" fmla="*/ 380 w 465"/>
                <a:gd name="T15" fmla="*/ 385 h 646"/>
                <a:gd name="T16" fmla="*/ 168 w 465"/>
                <a:gd name="T17" fmla="*/ 259 h 646"/>
                <a:gd name="T18" fmla="*/ 133 w 465"/>
                <a:gd name="T19" fmla="*/ 235 h 646"/>
                <a:gd name="T20" fmla="*/ 111 w 465"/>
                <a:gd name="T21" fmla="*/ 208 h 646"/>
                <a:gd name="T22" fmla="*/ 104 w 465"/>
                <a:gd name="T23" fmla="*/ 166 h 646"/>
                <a:gd name="T24" fmla="*/ 117 w 465"/>
                <a:gd name="T25" fmla="*/ 124 h 646"/>
                <a:gd name="T26" fmla="*/ 155 w 465"/>
                <a:gd name="T27" fmla="*/ 95 h 646"/>
                <a:gd name="T28" fmla="*/ 222 w 465"/>
                <a:gd name="T29" fmla="*/ 52 h 646"/>
                <a:gd name="T30" fmla="*/ 124 w 465"/>
                <a:gd name="T31" fmla="*/ 0 h 646"/>
                <a:gd name="T32" fmla="*/ 55 w 465"/>
                <a:gd name="T33" fmla="*/ 41 h 646"/>
                <a:gd name="T34" fmla="*/ 27 w 465"/>
                <a:gd name="T35" fmla="*/ 70 h 646"/>
                <a:gd name="T36" fmla="*/ 2 w 465"/>
                <a:gd name="T37" fmla="*/ 123 h 646"/>
                <a:gd name="T38" fmla="*/ 0 w 465"/>
                <a:gd name="T39" fmla="*/ 189 h 646"/>
                <a:gd name="T40" fmla="*/ 29 w 465"/>
                <a:gd name="T41" fmla="*/ 257 h 646"/>
                <a:gd name="T42" fmla="*/ 78 w 465"/>
                <a:gd name="T43" fmla="*/ 300 h 646"/>
                <a:gd name="T44" fmla="*/ 311 w 465"/>
                <a:gd name="T45" fmla="*/ 442 h 646"/>
                <a:gd name="T46" fmla="*/ 358 w 465"/>
                <a:gd name="T47" fmla="*/ 474 h 646"/>
                <a:gd name="T48" fmla="*/ 375 w 465"/>
                <a:gd name="T49" fmla="*/ 516 h 646"/>
                <a:gd name="T50" fmla="*/ 375 w 465"/>
                <a:gd name="T51" fmla="*/ 550 h 646"/>
                <a:gd name="T52" fmla="*/ 308 w 465"/>
                <a:gd name="T53" fmla="*/ 608 h 646"/>
                <a:gd name="T54" fmla="*/ 359 w 465"/>
                <a:gd name="T55" fmla="*/ 645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5" h="646">
                  <a:moveTo>
                    <a:pt x="359" y="645"/>
                  </a:moveTo>
                  <a:lnTo>
                    <a:pt x="405" y="616"/>
                  </a:lnTo>
                  <a:lnTo>
                    <a:pt x="447" y="580"/>
                  </a:lnTo>
                  <a:lnTo>
                    <a:pt x="460" y="552"/>
                  </a:lnTo>
                  <a:lnTo>
                    <a:pt x="464" y="515"/>
                  </a:lnTo>
                  <a:lnTo>
                    <a:pt x="451" y="468"/>
                  </a:lnTo>
                  <a:lnTo>
                    <a:pt x="424" y="424"/>
                  </a:lnTo>
                  <a:lnTo>
                    <a:pt x="380" y="385"/>
                  </a:lnTo>
                  <a:lnTo>
                    <a:pt x="168" y="259"/>
                  </a:lnTo>
                  <a:lnTo>
                    <a:pt x="133" y="235"/>
                  </a:lnTo>
                  <a:lnTo>
                    <a:pt x="111" y="208"/>
                  </a:lnTo>
                  <a:lnTo>
                    <a:pt x="104" y="166"/>
                  </a:lnTo>
                  <a:lnTo>
                    <a:pt x="117" y="124"/>
                  </a:lnTo>
                  <a:lnTo>
                    <a:pt x="155" y="95"/>
                  </a:lnTo>
                  <a:lnTo>
                    <a:pt x="222" y="52"/>
                  </a:lnTo>
                  <a:lnTo>
                    <a:pt x="124" y="0"/>
                  </a:lnTo>
                  <a:lnTo>
                    <a:pt x="55" y="41"/>
                  </a:lnTo>
                  <a:lnTo>
                    <a:pt x="27" y="70"/>
                  </a:lnTo>
                  <a:lnTo>
                    <a:pt x="2" y="123"/>
                  </a:lnTo>
                  <a:lnTo>
                    <a:pt x="0" y="189"/>
                  </a:lnTo>
                  <a:lnTo>
                    <a:pt x="29" y="257"/>
                  </a:lnTo>
                  <a:lnTo>
                    <a:pt x="78" y="300"/>
                  </a:lnTo>
                  <a:lnTo>
                    <a:pt x="311" y="442"/>
                  </a:lnTo>
                  <a:lnTo>
                    <a:pt x="358" y="474"/>
                  </a:lnTo>
                  <a:lnTo>
                    <a:pt x="375" y="516"/>
                  </a:lnTo>
                  <a:lnTo>
                    <a:pt x="375" y="550"/>
                  </a:lnTo>
                  <a:lnTo>
                    <a:pt x="308" y="608"/>
                  </a:lnTo>
                  <a:lnTo>
                    <a:pt x="359" y="645"/>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 name="Freeform 10"/>
            <p:cNvSpPr>
              <a:spLocks/>
            </p:cNvSpPr>
            <p:nvPr/>
          </p:nvSpPr>
          <p:spPr bwMode="auto">
            <a:xfrm>
              <a:off x="2966" y="2396"/>
              <a:ext cx="318" cy="422"/>
            </a:xfrm>
            <a:custGeom>
              <a:avLst/>
              <a:gdLst>
                <a:gd name="T0" fmla="*/ 92 w 318"/>
                <a:gd name="T1" fmla="*/ 421 h 422"/>
                <a:gd name="T2" fmla="*/ 163 w 318"/>
                <a:gd name="T3" fmla="*/ 399 h 422"/>
                <a:gd name="T4" fmla="*/ 218 w 318"/>
                <a:gd name="T5" fmla="*/ 357 h 422"/>
                <a:gd name="T6" fmla="*/ 263 w 318"/>
                <a:gd name="T7" fmla="*/ 316 h 422"/>
                <a:gd name="T8" fmla="*/ 300 w 318"/>
                <a:gd name="T9" fmla="*/ 265 h 422"/>
                <a:gd name="T10" fmla="*/ 317 w 318"/>
                <a:gd name="T11" fmla="*/ 203 h 422"/>
                <a:gd name="T12" fmla="*/ 316 w 318"/>
                <a:gd name="T13" fmla="*/ 139 h 422"/>
                <a:gd name="T14" fmla="*/ 299 w 318"/>
                <a:gd name="T15" fmla="*/ 95 h 422"/>
                <a:gd name="T16" fmla="*/ 276 w 318"/>
                <a:gd name="T17" fmla="*/ 64 h 422"/>
                <a:gd name="T18" fmla="*/ 241 w 318"/>
                <a:gd name="T19" fmla="*/ 36 h 422"/>
                <a:gd name="T20" fmla="*/ 218 w 318"/>
                <a:gd name="T21" fmla="*/ 14 h 422"/>
                <a:gd name="T22" fmla="*/ 180 w 318"/>
                <a:gd name="T23" fmla="*/ 0 h 422"/>
                <a:gd name="T24" fmla="*/ 61 w 318"/>
                <a:gd name="T25" fmla="*/ 52 h 422"/>
                <a:gd name="T26" fmla="*/ 106 w 318"/>
                <a:gd name="T27" fmla="*/ 93 h 422"/>
                <a:gd name="T28" fmla="*/ 137 w 318"/>
                <a:gd name="T29" fmla="*/ 130 h 422"/>
                <a:gd name="T30" fmla="*/ 159 w 318"/>
                <a:gd name="T31" fmla="*/ 159 h 422"/>
                <a:gd name="T32" fmla="*/ 176 w 318"/>
                <a:gd name="T33" fmla="*/ 196 h 422"/>
                <a:gd name="T34" fmla="*/ 176 w 318"/>
                <a:gd name="T35" fmla="*/ 246 h 422"/>
                <a:gd name="T36" fmla="*/ 145 w 318"/>
                <a:gd name="T37" fmla="*/ 279 h 422"/>
                <a:gd name="T38" fmla="*/ 105 w 318"/>
                <a:gd name="T39" fmla="*/ 309 h 422"/>
                <a:gd name="T40" fmla="*/ 50 w 318"/>
                <a:gd name="T41" fmla="*/ 342 h 422"/>
                <a:gd name="T42" fmla="*/ 0 w 318"/>
                <a:gd name="T43" fmla="*/ 369 h 422"/>
                <a:gd name="T44" fmla="*/ 92 w 318"/>
                <a:gd name="T45"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422">
                  <a:moveTo>
                    <a:pt x="92" y="421"/>
                  </a:moveTo>
                  <a:lnTo>
                    <a:pt x="163" y="399"/>
                  </a:lnTo>
                  <a:lnTo>
                    <a:pt x="218" y="357"/>
                  </a:lnTo>
                  <a:lnTo>
                    <a:pt x="263" y="316"/>
                  </a:lnTo>
                  <a:lnTo>
                    <a:pt x="300" y="265"/>
                  </a:lnTo>
                  <a:lnTo>
                    <a:pt x="317" y="203"/>
                  </a:lnTo>
                  <a:lnTo>
                    <a:pt x="316" y="139"/>
                  </a:lnTo>
                  <a:lnTo>
                    <a:pt x="299" y="95"/>
                  </a:lnTo>
                  <a:lnTo>
                    <a:pt x="276" y="64"/>
                  </a:lnTo>
                  <a:lnTo>
                    <a:pt x="241" y="36"/>
                  </a:lnTo>
                  <a:lnTo>
                    <a:pt x="218" y="14"/>
                  </a:lnTo>
                  <a:lnTo>
                    <a:pt x="180" y="0"/>
                  </a:lnTo>
                  <a:lnTo>
                    <a:pt x="61" y="52"/>
                  </a:lnTo>
                  <a:lnTo>
                    <a:pt x="106" y="93"/>
                  </a:lnTo>
                  <a:lnTo>
                    <a:pt x="137" y="130"/>
                  </a:lnTo>
                  <a:lnTo>
                    <a:pt x="159" y="159"/>
                  </a:lnTo>
                  <a:lnTo>
                    <a:pt x="176" y="196"/>
                  </a:lnTo>
                  <a:lnTo>
                    <a:pt x="176" y="246"/>
                  </a:lnTo>
                  <a:lnTo>
                    <a:pt x="145" y="279"/>
                  </a:lnTo>
                  <a:lnTo>
                    <a:pt x="105" y="309"/>
                  </a:lnTo>
                  <a:lnTo>
                    <a:pt x="50" y="342"/>
                  </a:lnTo>
                  <a:lnTo>
                    <a:pt x="0" y="369"/>
                  </a:lnTo>
                  <a:lnTo>
                    <a:pt x="92"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1" name="Freeform 11"/>
            <p:cNvSpPr>
              <a:spLocks/>
            </p:cNvSpPr>
            <p:nvPr/>
          </p:nvSpPr>
          <p:spPr bwMode="auto">
            <a:xfrm>
              <a:off x="2308" y="1190"/>
              <a:ext cx="1404" cy="1153"/>
            </a:xfrm>
            <a:custGeom>
              <a:avLst/>
              <a:gdLst>
                <a:gd name="T0" fmla="*/ 466 w 1404"/>
                <a:gd name="T1" fmla="*/ 1084 h 1153"/>
                <a:gd name="T2" fmla="*/ 370 w 1404"/>
                <a:gd name="T3" fmla="*/ 1066 h 1153"/>
                <a:gd name="T4" fmla="*/ 299 w 1404"/>
                <a:gd name="T5" fmla="*/ 1035 h 1153"/>
                <a:gd name="T6" fmla="*/ 257 w 1404"/>
                <a:gd name="T7" fmla="*/ 1002 h 1153"/>
                <a:gd name="T8" fmla="*/ 220 w 1404"/>
                <a:gd name="T9" fmla="*/ 956 h 1153"/>
                <a:gd name="T10" fmla="*/ 209 w 1404"/>
                <a:gd name="T11" fmla="*/ 914 h 1153"/>
                <a:gd name="T12" fmla="*/ 215 w 1404"/>
                <a:gd name="T13" fmla="*/ 873 h 1153"/>
                <a:gd name="T14" fmla="*/ 231 w 1404"/>
                <a:gd name="T15" fmla="*/ 836 h 1153"/>
                <a:gd name="T16" fmla="*/ 273 w 1404"/>
                <a:gd name="T17" fmla="*/ 798 h 1153"/>
                <a:gd name="T18" fmla="*/ 330 w 1404"/>
                <a:gd name="T19" fmla="*/ 774 h 1153"/>
                <a:gd name="T20" fmla="*/ 400 w 1404"/>
                <a:gd name="T21" fmla="*/ 748 h 1153"/>
                <a:gd name="T22" fmla="*/ 1110 w 1404"/>
                <a:gd name="T23" fmla="*/ 499 h 1153"/>
                <a:gd name="T24" fmla="*/ 1207 w 1404"/>
                <a:gd name="T25" fmla="*/ 451 h 1153"/>
                <a:gd name="T26" fmla="*/ 1289 w 1404"/>
                <a:gd name="T27" fmla="*/ 398 h 1153"/>
                <a:gd name="T28" fmla="*/ 1344 w 1404"/>
                <a:gd name="T29" fmla="*/ 356 h 1153"/>
                <a:gd name="T30" fmla="*/ 1381 w 1404"/>
                <a:gd name="T31" fmla="*/ 310 h 1153"/>
                <a:gd name="T32" fmla="*/ 1403 w 1404"/>
                <a:gd name="T33" fmla="*/ 249 h 1153"/>
                <a:gd name="T34" fmla="*/ 1401 w 1404"/>
                <a:gd name="T35" fmla="*/ 185 h 1153"/>
                <a:gd name="T36" fmla="*/ 1386 w 1404"/>
                <a:gd name="T37" fmla="*/ 136 h 1153"/>
                <a:gd name="T38" fmla="*/ 1370 w 1404"/>
                <a:gd name="T39" fmla="*/ 90 h 1153"/>
                <a:gd name="T40" fmla="*/ 1335 w 1404"/>
                <a:gd name="T41" fmla="*/ 55 h 1153"/>
                <a:gd name="T42" fmla="*/ 1280 w 1404"/>
                <a:gd name="T43" fmla="*/ 18 h 1153"/>
                <a:gd name="T44" fmla="*/ 1214 w 1404"/>
                <a:gd name="T45" fmla="*/ 0 h 1153"/>
                <a:gd name="T46" fmla="*/ 1172 w 1404"/>
                <a:gd name="T47" fmla="*/ 4 h 1153"/>
                <a:gd name="T48" fmla="*/ 1111 w 1404"/>
                <a:gd name="T49" fmla="*/ 7 h 1153"/>
                <a:gd name="T50" fmla="*/ 1053 w 1404"/>
                <a:gd name="T51" fmla="*/ 20 h 1153"/>
                <a:gd name="T52" fmla="*/ 989 w 1404"/>
                <a:gd name="T53" fmla="*/ 46 h 1153"/>
                <a:gd name="T54" fmla="*/ 939 w 1404"/>
                <a:gd name="T55" fmla="*/ 79 h 1153"/>
                <a:gd name="T56" fmla="*/ 899 w 1404"/>
                <a:gd name="T57" fmla="*/ 106 h 1153"/>
                <a:gd name="T58" fmla="*/ 878 w 1404"/>
                <a:gd name="T59" fmla="*/ 149 h 1153"/>
                <a:gd name="T60" fmla="*/ 897 w 1404"/>
                <a:gd name="T61" fmla="*/ 187 h 1153"/>
                <a:gd name="T62" fmla="*/ 939 w 1404"/>
                <a:gd name="T63" fmla="*/ 183 h 1153"/>
                <a:gd name="T64" fmla="*/ 987 w 1404"/>
                <a:gd name="T65" fmla="*/ 171 h 1153"/>
                <a:gd name="T66" fmla="*/ 1033 w 1404"/>
                <a:gd name="T67" fmla="*/ 158 h 1153"/>
                <a:gd name="T68" fmla="*/ 1069 w 1404"/>
                <a:gd name="T69" fmla="*/ 150 h 1153"/>
                <a:gd name="T70" fmla="*/ 1111 w 1404"/>
                <a:gd name="T71" fmla="*/ 150 h 1153"/>
                <a:gd name="T72" fmla="*/ 1154 w 1404"/>
                <a:gd name="T73" fmla="*/ 163 h 1153"/>
                <a:gd name="T74" fmla="*/ 1183 w 1404"/>
                <a:gd name="T75" fmla="*/ 204 h 1153"/>
                <a:gd name="T76" fmla="*/ 1179 w 1404"/>
                <a:gd name="T77" fmla="*/ 248 h 1153"/>
                <a:gd name="T78" fmla="*/ 1157 w 1404"/>
                <a:gd name="T79" fmla="*/ 286 h 1153"/>
                <a:gd name="T80" fmla="*/ 1121 w 1404"/>
                <a:gd name="T81" fmla="*/ 323 h 1153"/>
                <a:gd name="T82" fmla="*/ 1047 w 1404"/>
                <a:gd name="T83" fmla="*/ 361 h 1153"/>
                <a:gd name="T84" fmla="*/ 908 w 1404"/>
                <a:gd name="T85" fmla="*/ 415 h 1153"/>
                <a:gd name="T86" fmla="*/ 194 w 1404"/>
                <a:gd name="T87" fmla="*/ 675 h 1153"/>
                <a:gd name="T88" fmla="*/ 123 w 1404"/>
                <a:gd name="T89" fmla="*/ 715 h 1153"/>
                <a:gd name="T90" fmla="*/ 68 w 1404"/>
                <a:gd name="T91" fmla="*/ 763 h 1153"/>
                <a:gd name="T92" fmla="*/ 29 w 1404"/>
                <a:gd name="T93" fmla="*/ 809 h 1153"/>
                <a:gd name="T94" fmla="*/ 6 w 1404"/>
                <a:gd name="T95" fmla="*/ 858 h 1153"/>
                <a:gd name="T96" fmla="*/ 0 w 1404"/>
                <a:gd name="T97" fmla="*/ 912 h 1153"/>
                <a:gd name="T98" fmla="*/ 8 w 1404"/>
                <a:gd name="T99" fmla="*/ 952 h 1153"/>
                <a:gd name="T100" fmla="*/ 22 w 1404"/>
                <a:gd name="T101" fmla="*/ 992 h 1153"/>
                <a:gd name="T102" fmla="*/ 59 w 1404"/>
                <a:gd name="T103" fmla="*/ 1036 h 1153"/>
                <a:gd name="T104" fmla="*/ 127 w 1404"/>
                <a:gd name="T105" fmla="*/ 1095 h 1153"/>
                <a:gd name="T106" fmla="*/ 198 w 1404"/>
                <a:gd name="T107" fmla="*/ 1135 h 1153"/>
                <a:gd name="T108" fmla="*/ 273 w 1404"/>
                <a:gd name="T109" fmla="*/ 1152 h 1153"/>
                <a:gd name="T110" fmla="*/ 466 w 1404"/>
                <a:gd name="T111" fmla="*/ 1084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4" h="1153">
                  <a:moveTo>
                    <a:pt x="466" y="1084"/>
                  </a:moveTo>
                  <a:lnTo>
                    <a:pt x="370" y="1066"/>
                  </a:lnTo>
                  <a:lnTo>
                    <a:pt x="299" y="1035"/>
                  </a:lnTo>
                  <a:lnTo>
                    <a:pt x="257" y="1002"/>
                  </a:lnTo>
                  <a:lnTo>
                    <a:pt x="220" y="956"/>
                  </a:lnTo>
                  <a:lnTo>
                    <a:pt x="209" y="914"/>
                  </a:lnTo>
                  <a:lnTo>
                    <a:pt x="215" y="873"/>
                  </a:lnTo>
                  <a:lnTo>
                    <a:pt x="231" y="836"/>
                  </a:lnTo>
                  <a:lnTo>
                    <a:pt x="273" y="798"/>
                  </a:lnTo>
                  <a:lnTo>
                    <a:pt x="330" y="774"/>
                  </a:lnTo>
                  <a:lnTo>
                    <a:pt x="400" y="748"/>
                  </a:lnTo>
                  <a:lnTo>
                    <a:pt x="1110" y="499"/>
                  </a:lnTo>
                  <a:lnTo>
                    <a:pt x="1207" y="451"/>
                  </a:lnTo>
                  <a:lnTo>
                    <a:pt x="1289" y="398"/>
                  </a:lnTo>
                  <a:lnTo>
                    <a:pt x="1344" y="356"/>
                  </a:lnTo>
                  <a:lnTo>
                    <a:pt x="1381" y="310"/>
                  </a:lnTo>
                  <a:lnTo>
                    <a:pt x="1403" y="249"/>
                  </a:lnTo>
                  <a:lnTo>
                    <a:pt x="1401" y="185"/>
                  </a:lnTo>
                  <a:lnTo>
                    <a:pt x="1386" y="136"/>
                  </a:lnTo>
                  <a:lnTo>
                    <a:pt x="1370" y="90"/>
                  </a:lnTo>
                  <a:lnTo>
                    <a:pt x="1335" y="55"/>
                  </a:lnTo>
                  <a:lnTo>
                    <a:pt x="1280" y="18"/>
                  </a:lnTo>
                  <a:lnTo>
                    <a:pt x="1214" y="0"/>
                  </a:lnTo>
                  <a:lnTo>
                    <a:pt x="1172" y="4"/>
                  </a:lnTo>
                  <a:lnTo>
                    <a:pt x="1111" y="7"/>
                  </a:lnTo>
                  <a:lnTo>
                    <a:pt x="1053" y="20"/>
                  </a:lnTo>
                  <a:lnTo>
                    <a:pt x="989" y="46"/>
                  </a:lnTo>
                  <a:lnTo>
                    <a:pt x="939" y="79"/>
                  </a:lnTo>
                  <a:lnTo>
                    <a:pt x="899" y="106"/>
                  </a:lnTo>
                  <a:lnTo>
                    <a:pt x="878" y="149"/>
                  </a:lnTo>
                  <a:lnTo>
                    <a:pt x="897" y="187"/>
                  </a:lnTo>
                  <a:lnTo>
                    <a:pt x="939" y="183"/>
                  </a:lnTo>
                  <a:lnTo>
                    <a:pt x="987" y="171"/>
                  </a:lnTo>
                  <a:lnTo>
                    <a:pt x="1033" y="158"/>
                  </a:lnTo>
                  <a:lnTo>
                    <a:pt x="1069" y="150"/>
                  </a:lnTo>
                  <a:lnTo>
                    <a:pt x="1111" y="150"/>
                  </a:lnTo>
                  <a:lnTo>
                    <a:pt x="1154" y="163"/>
                  </a:lnTo>
                  <a:lnTo>
                    <a:pt x="1183" y="204"/>
                  </a:lnTo>
                  <a:lnTo>
                    <a:pt x="1179" y="248"/>
                  </a:lnTo>
                  <a:lnTo>
                    <a:pt x="1157" y="286"/>
                  </a:lnTo>
                  <a:lnTo>
                    <a:pt x="1121" y="323"/>
                  </a:lnTo>
                  <a:lnTo>
                    <a:pt x="1047" y="361"/>
                  </a:lnTo>
                  <a:lnTo>
                    <a:pt x="908" y="415"/>
                  </a:lnTo>
                  <a:lnTo>
                    <a:pt x="194" y="675"/>
                  </a:lnTo>
                  <a:lnTo>
                    <a:pt x="123" y="715"/>
                  </a:lnTo>
                  <a:lnTo>
                    <a:pt x="68" y="763"/>
                  </a:lnTo>
                  <a:lnTo>
                    <a:pt x="29" y="809"/>
                  </a:lnTo>
                  <a:lnTo>
                    <a:pt x="6" y="858"/>
                  </a:lnTo>
                  <a:lnTo>
                    <a:pt x="0" y="912"/>
                  </a:lnTo>
                  <a:lnTo>
                    <a:pt x="8" y="952"/>
                  </a:lnTo>
                  <a:lnTo>
                    <a:pt x="22" y="992"/>
                  </a:lnTo>
                  <a:lnTo>
                    <a:pt x="59" y="1036"/>
                  </a:lnTo>
                  <a:lnTo>
                    <a:pt x="127" y="1095"/>
                  </a:lnTo>
                  <a:lnTo>
                    <a:pt x="198" y="1135"/>
                  </a:lnTo>
                  <a:lnTo>
                    <a:pt x="273" y="1152"/>
                  </a:lnTo>
                  <a:lnTo>
                    <a:pt x="466" y="1084"/>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2" name="Freeform 12"/>
            <p:cNvSpPr>
              <a:spLocks/>
            </p:cNvSpPr>
            <p:nvPr/>
          </p:nvSpPr>
          <p:spPr bwMode="auto">
            <a:xfrm>
              <a:off x="2711" y="3280"/>
              <a:ext cx="368" cy="422"/>
            </a:xfrm>
            <a:custGeom>
              <a:avLst/>
              <a:gdLst>
                <a:gd name="T0" fmla="*/ 367 w 368"/>
                <a:gd name="T1" fmla="*/ 421 h 422"/>
                <a:gd name="T2" fmla="*/ 171 w 368"/>
                <a:gd name="T3" fmla="*/ 340 h 422"/>
                <a:gd name="T4" fmla="*/ 117 w 368"/>
                <a:gd name="T5" fmla="*/ 304 h 422"/>
                <a:gd name="T6" fmla="*/ 73 w 368"/>
                <a:gd name="T7" fmla="*/ 265 h 422"/>
                <a:gd name="T8" fmla="*/ 31 w 368"/>
                <a:gd name="T9" fmla="*/ 219 h 422"/>
                <a:gd name="T10" fmla="*/ 9 w 368"/>
                <a:gd name="T11" fmla="*/ 179 h 422"/>
                <a:gd name="T12" fmla="*/ 0 w 368"/>
                <a:gd name="T13" fmla="*/ 137 h 422"/>
                <a:gd name="T14" fmla="*/ 2 w 368"/>
                <a:gd name="T15" fmla="*/ 95 h 422"/>
                <a:gd name="T16" fmla="*/ 19 w 368"/>
                <a:gd name="T17" fmla="*/ 51 h 422"/>
                <a:gd name="T18" fmla="*/ 44 w 368"/>
                <a:gd name="T19" fmla="*/ 0 h 422"/>
                <a:gd name="T20" fmla="*/ 120 w 368"/>
                <a:gd name="T21" fmla="*/ 52 h 422"/>
                <a:gd name="T22" fmla="*/ 95 w 368"/>
                <a:gd name="T23" fmla="*/ 98 h 422"/>
                <a:gd name="T24" fmla="*/ 95 w 368"/>
                <a:gd name="T25" fmla="*/ 143 h 422"/>
                <a:gd name="T26" fmla="*/ 122 w 368"/>
                <a:gd name="T27" fmla="*/ 191 h 422"/>
                <a:gd name="T28" fmla="*/ 162 w 368"/>
                <a:gd name="T29" fmla="*/ 235 h 422"/>
                <a:gd name="T30" fmla="*/ 223 w 368"/>
                <a:gd name="T31" fmla="*/ 284 h 422"/>
                <a:gd name="T32" fmla="*/ 290 w 368"/>
                <a:gd name="T33" fmla="*/ 317 h 422"/>
                <a:gd name="T34" fmla="*/ 332 w 368"/>
                <a:gd name="T35" fmla="*/ 351 h 422"/>
                <a:gd name="T36" fmla="*/ 351 w 368"/>
                <a:gd name="T37" fmla="*/ 378 h 422"/>
                <a:gd name="T38" fmla="*/ 367 w 368"/>
                <a:gd name="T39" fmla="*/ 42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8" h="422">
                  <a:moveTo>
                    <a:pt x="367" y="421"/>
                  </a:moveTo>
                  <a:lnTo>
                    <a:pt x="171" y="340"/>
                  </a:lnTo>
                  <a:lnTo>
                    <a:pt x="117" y="304"/>
                  </a:lnTo>
                  <a:lnTo>
                    <a:pt x="73" y="265"/>
                  </a:lnTo>
                  <a:lnTo>
                    <a:pt x="31" y="219"/>
                  </a:lnTo>
                  <a:lnTo>
                    <a:pt x="9" y="179"/>
                  </a:lnTo>
                  <a:lnTo>
                    <a:pt x="0" y="137"/>
                  </a:lnTo>
                  <a:lnTo>
                    <a:pt x="2" y="95"/>
                  </a:lnTo>
                  <a:lnTo>
                    <a:pt x="19" y="51"/>
                  </a:lnTo>
                  <a:lnTo>
                    <a:pt x="44" y="0"/>
                  </a:lnTo>
                  <a:lnTo>
                    <a:pt x="120" y="52"/>
                  </a:lnTo>
                  <a:lnTo>
                    <a:pt x="95" y="98"/>
                  </a:lnTo>
                  <a:lnTo>
                    <a:pt x="95" y="143"/>
                  </a:lnTo>
                  <a:lnTo>
                    <a:pt x="122" y="191"/>
                  </a:lnTo>
                  <a:lnTo>
                    <a:pt x="162" y="235"/>
                  </a:lnTo>
                  <a:lnTo>
                    <a:pt x="223" y="284"/>
                  </a:lnTo>
                  <a:lnTo>
                    <a:pt x="290" y="317"/>
                  </a:lnTo>
                  <a:lnTo>
                    <a:pt x="332" y="351"/>
                  </a:lnTo>
                  <a:lnTo>
                    <a:pt x="351" y="378"/>
                  </a:lnTo>
                  <a:lnTo>
                    <a:pt x="367" y="421"/>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3" name="Freeform 13"/>
            <p:cNvSpPr>
              <a:spLocks/>
            </p:cNvSpPr>
            <p:nvPr/>
          </p:nvSpPr>
          <p:spPr bwMode="auto">
            <a:xfrm>
              <a:off x="2432" y="1792"/>
              <a:ext cx="989" cy="1439"/>
            </a:xfrm>
            <a:custGeom>
              <a:avLst/>
              <a:gdLst>
                <a:gd name="T0" fmla="*/ 525 w 989"/>
                <a:gd name="T1" fmla="*/ 1438 h 1439"/>
                <a:gd name="T2" fmla="*/ 582 w 989"/>
                <a:gd name="T3" fmla="*/ 1409 h 1439"/>
                <a:gd name="T4" fmla="*/ 647 w 989"/>
                <a:gd name="T5" fmla="*/ 1355 h 1439"/>
                <a:gd name="T6" fmla="*/ 670 w 989"/>
                <a:gd name="T7" fmla="*/ 1304 h 1439"/>
                <a:gd name="T8" fmla="*/ 686 w 989"/>
                <a:gd name="T9" fmla="*/ 1255 h 1439"/>
                <a:gd name="T10" fmla="*/ 677 w 989"/>
                <a:gd name="T11" fmla="*/ 1198 h 1439"/>
                <a:gd name="T12" fmla="*/ 637 w 989"/>
                <a:gd name="T13" fmla="*/ 1125 h 1439"/>
                <a:gd name="T14" fmla="*/ 609 w 989"/>
                <a:gd name="T15" fmla="*/ 1092 h 1439"/>
                <a:gd name="T16" fmla="*/ 569 w 989"/>
                <a:gd name="T17" fmla="*/ 1063 h 1439"/>
                <a:gd name="T18" fmla="*/ 259 w 989"/>
                <a:gd name="T19" fmla="*/ 905 h 1439"/>
                <a:gd name="T20" fmla="*/ 201 w 989"/>
                <a:gd name="T21" fmla="*/ 863 h 1439"/>
                <a:gd name="T22" fmla="*/ 177 w 989"/>
                <a:gd name="T23" fmla="*/ 843 h 1439"/>
                <a:gd name="T24" fmla="*/ 160 w 989"/>
                <a:gd name="T25" fmla="*/ 800 h 1439"/>
                <a:gd name="T26" fmla="*/ 171 w 989"/>
                <a:gd name="T27" fmla="*/ 766 h 1439"/>
                <a:gd name="T28" fmla="*/ 215 w 989"/>
                <a:gd name="T29" fmla="*/ 738 h 1439"/>
                <a:gd name="T30" fmla="*/ 294 w 989"/>
                <a:gd name="T31" fmla="*/ 709 h 1439"/>
                <a:gd name="T32" fmla="*/ 780 w 989"/>
                <a:gd name="T33" fmla="*/ 521 h 1439"/>
                <a:gd name="T34" fmla="*/ 856 w 989"/>
                <a:gd name="T35" fmla="*/ 471 h 1439"/>
                <a:gd name="T36" fmla="*/ 918 w 989"/>
                <a:gd name="T37" fmla="*/ 417 h 1439"/>
                <a:gd name="T38" fmla="*/ 953 w 989"/>
                <a:gd name="T39" fmla="*/ 379 h 1439"/>
                <a:gd name="T40" fmla="*/ 984 w 989"/>
                <a:gd name="T41" fmla="*/ 334 h 1439"/>
                <a:gd name="T42" fmla="*/ 988 w 989"/>
                <a:gd name="T43" fmla="*/ 274 h 1439"/>
                <a:gd name="T44" fmla="*/ 972 w 989"/>
                <a:gd name="T45" fmla="*/ 214 h 1439"/>
                <a:gd name="T46" fmla="*/ 953 w 989"/>
                <a:gd name="T47" fmla="*/ 167 h 1439"/>
                <a:gd name="T48" fmla="*/ 920 w 989"/>
                <a:gd name="T49" fmla="*/ 126 h 1439"/>
                <a:gd name="T50" fmla="*/ 875 w 989"/>
                <a:gd name="T51" fmla="*/ 85 h 1439"/>
                <a:gd name="T52" fmla="*/ 828 w 989"/>
                <a:gd name="T53" fmla="*/ 50 h 1439"/>
                <a:gd name="T54" fmla="*/ 803 w 989"/>
                <a:gd name="T55" fmla="*/ 29 h 1439"/>
                <a:gd name="T56" fmla="*/ 756 w 989"/>
                <a:gd name="T57" fmla="*/ 0 h 1439"/>
                <a:gd name="T58" fmla="*/ 588 w 989"/>
                <a:gd name="T59" fmla="*/ 61 h 1439"/>
                <a:gd name="T60" fmla="*/ 649 w 989"/>
                <a:gd name="T61" fmla="*/ 104 h 1439"/>
                <a:gd name="T62" fmla="*/ 694 w 989"/>
                <a:gd name="T63" fmla="*/ 145 h 1439"/>
                <a:gd name="T64" fmla="*/ 739 w 989"/>
                <a:gd name="T65" fmla="*/ 182 h 1439"/>
                <a:gd name="T66" fmla="*/ 780 w 989"/>
                <a:gd name="T67" fmla="*/ 223 h 1439"/>
                <a:gd name="T68" fmla="*/ 803 w 989"/>
                <a:gd name="T69" fmla="*/ 272 h 1439"/>
                <a:gd name="T70" fmla="*/ 787 w 989"/>
                <a:gd name="T71" fmla="*/ 323 h 1439"/>
                <a:gd name="T72" fmla="*/ 729 w 989"/>
                <a:gd name="T73" fmla="*/ 369 h 1439"/>
                <a:gd name="T74" fmla="*/ 639 w 989"/>
                <a:gd name="T75" fmla="*/ 413 h 1439"/>
                <a:gd name="T76" fmla="*/ 212 w 989"/>
                <a:gd name="T77" fmla="*/ 589 h 1439"/>
                <a:gd name="T78" fmla="*/ 160 w 989"/>
                <a:gd name="T79" fmla="*/ 608 h 1439"/>
                <a:gd name="T80" fmla="*/ 88 w 989"/>
                <a:gd name="T81" fmla="*/ 653 h 1439"/>
                <a:gd name="T82" fmla="*/ 43 w 989"/>
                <a:gd name="T83" fmla="*/ 698 h 1439"/>
                <a:gd name="T84" fmla="*/ 9 w 989"/>
                <a:gd name="T85" fmla="*/ 755 h 1439"/>
                <a:gd name="T86" fmla="*/ 0 w 989"/>
                <a:gd name="T87" fmla="*/ 820 h 1439"/>
                <a:gd name="T88" fmla="*/ 10 w 989"/>
                <a:gd name="T89" fmla="*/ 872 h 1439"/>
                <a:gd name="T90" fmla="*/ 40 w 989"/>
                <a:gd name="T91" fmla="*/ 914 h 1439"/>
                <a:gd name="T92" fmla="*/ 84 w 989"/>
                <a:gd name="T93" fmla="*/ 949 h 1439"/>
                <a:gd name="T94" fmla="*/ 159 w 989"/>
                <a:gd name="T95" fmla="*/ 999 h 1439"/>
                <a:gd name="T96" fmla="*/ 487 w 989"/>
                <a:gd name="T97" fmla="*/ 1164 h 1439"/>
                <a:gd name="T98" fmla="*/ 530 w 989"/>
                <a:gd name="T99" fmla="*/ 1197 h 1439"/>
                <a:gd name="T100" fmla="*/ 569 w 989"/>
                <a:gd name="T101" fmla="*/ 1236 h 1439"/>
                <a:gd name="T102" fmla="*/ 557 w 989"/>
                <a:gd name="T103" fmla="*/ 1292 h 1439"/>
                <a:gd name="T104" fmla="*/ 502 w 989"/>
                <a:gd name="T105" fmla="*/ 1354 h 1439"/>
                <a:gd name="T106" fmla="*/ 434 w 989"/>
                <a:gd name="T107" fmla="*/ 1394 h 1439"/>
                <a:gd name="T108" fmla="*/ 525 w 989"/>
                <a:gd name="T109" fmla="*/ 1438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89" h="1439">
                  <a:moveTo>
                    <a:pt x="525" y="1438"/>
                  </a:moveTo>
                  <a:lnTo>
                    <a:pt x="582" y="1409"/>
                  </a:lnTo>
                  <a:lnTo>
                    <a:pt x="647" y="1355"/>
                  </a:lnTo>
                  <a:lnTo>
                    <a:pt x="670" y="1304"/>
                  </a:lnTo>
                  <a:lnTo>
                    <a:pt x="686" y="1255"/>
                  </a:lnTo>
                  <a:lnTo>
                    <a:pt x="677" y="1198"/>
                  </a:lnTo>
                  <a:lnTo>
                    <a:pt x="637" y="1125"/>
                  </a:lnTo>
                  <a:lnTo>
                    <a:pt x="609" y="1092"/>
                  </a:lnTo>
                  <a:lnTo>
                    <a:pt x="569" y="1063"/>
                  </a:lnTo>
                  <a:lnTo>
                    <a:pt x="259" y="905"/>
                  </a:lnTo>
                  <a:lnTo>
                    <a:pt x="201" y="863"/>
                  </a:lnTo>
                  <a:lnTo>
                    <a:pt x="177" y="843"/>
                  </a:lnTo>
                  <a:lnTo>
                    <a:pt x="160" y="800"/>
                  </a:lnTo>
                  <a:lnTo>
                    <a:pt x="171" y="766"/>
                  </a:lnTo>
                  <a:lnTo>
                    <a:pt x="215" y="738"/>
                  </a:lnTo>
                  <a:lnTo>
                    <a:pt x="294" y="709"/>
                  </a:lnTo>
                  <a:lnTo>
                    <a:pt x="780" y="521"/>
                  </a:lnTo>
                  <a:lnTo>
                    <a:pt x="856" y="471"/>
                  </a:lnTo>
                  <a:lnTo>
                    <a:pt x="918" y="417"/>
                  </a:lnTo>
                  <a:lnTo>
                    <a:pt x="953" y="379"/>
                  </a:lnTo>
                  <a:lnTo>
                    <a:pt x="984" y="334"/>
                  </a:lnTo>
                  <a:lnTo>
                    <a:pt x="988" y="274"/>
                  </a:lnTo>
                  <a:lnTo>
                    <a:pt x="972" y="214"/>
                  </a:lnTo>
                  <a:lnTo>
                    <a:pt x="953" y="167"/>
                  </a:lnTo>
                  <a:lnTo>
                    <a:pt x="920" y="126"/>
                  </a:lnTo>
                  <a:lnTo>
                    <a:pt x="875" y="85"/>
                  </a:lnTo>
                  <a:lnTo>
                    <a:pt x="828" y="50"/>
                  </a:lnTo>
                  <a:lnTo>
                    <a:pt x="803" y="29"/>
                  </a:lnTo>
                  <a:lnTo>
                    <a:pt x="756" y="0"/>
                  </a:lnTo>
                  <a:lnTo>
                    <a:pt x="588" y="61"/>
                  </a:lnTo>
                  <a:lnTo>
                    <a:pt x="649" y="104"/>
                  </a:lnTo>
                  <a:lnTo>
                    <a:pt x="694" y="145"/>
                  </a:lnTo>
                  <a:lnTo>
                    <a:pt x="739" y="182"/>
                  </a:lnTo>
                  <a:lnTo>
                    <a:pt x="780" y="223"/>
                  </a:lnTo>
                  <a:lnTo>
                    <a:pt x="803" y="272"/>
                  </a:lnTo>
                  <a:lnTo>
                    <a:pt x="787" y="323"/>
                  </a:lnTo>
                  <a:lnTo>
                    <a:pt x="729" y="369"/>
                  </a:lnTo>
                  <a:lnTo>
                    <a:pt x="639" y="413"/>
                  </a:lnTo>
                  <a:lnTo>
                    <a:pt x="212" y="589"/>
                  </a:lnTo>
                  <a:lnTo>
                    <a:pt x="160" y="608"/>
                  </a:lnTo>
                  <a:lnTo>
                    <a:pt x="88" y="653"/>
                  </a:lnTo>
                  <a:lnTo>
                    <a:pt x="43" y="698"/>
                  </a:lnTo>
                  <a:lnTo>
                    <a:pt x="9" y="755"/>
                  </a:lnTo>
                  <a:lnTo>
                    <a:pt x="0" y="820"/>
                  </a:lnTo>
                  <a:lnTo>
                    <a:pt x="10" y="872"/>
                  </a:lnTo>
                  <a:lnTo>
                    <a:pt x="40" y="914"/>
                  </a:lnTo>
                  <a:lnTo>
                    <a:pt x="84" y="949"/>
                  </a:lnTo>
                  <a:lnTo>
                    <a:pt x="159" y="999"/>
                  </a:lnTo>
                  <a:lnTo>
                    <a:pt x="487" y="1164"/>
                  </a:lnTo>
                  <a:lnTo>
                    <a:pt x="530" y="1197"/>
                  </a:lnTo>
                  <a:lnTo>
                    <a:pt x="569" y="1236"/>
                  </a:lnTo>
                  <a:lnTo>
                    <a:pt x="557" y="1292"/>
                  </a:lnTo>
                  <a:lnTo>
                    <a:pt x="502" y="1354"/>
                  </a:lnTo>
                  <a:lnTo>
                    <a:pt x="434" y="1394"/>
                  </a:lnTo>
                  <a:lnTo>
                    <a:pt x="525" y="143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4" name="Freeform 14"/>
            <p:cNvSpPr>
              <a:spLocks/>
            </p:cNvSpPr>
            <p:nvPr/>
          </p:nvSpPr>
          <p:spPr bwMode="auto">
            <a:xfrm>
              <a:off x="2100" y="1162"/>
              <a:ext cx="669" cy="582"/>
            </a:xfrm>
            <a:custGeom>
              <a:avLst/>
              <a:gdLst>
                <a:gd name="T0" fmla="*/ 668 w 669"/>
                <a:gd name="T1" fmla="*/ 553 h 582"/>
                <a:gd name="T2" fmla="*/ 668 w 669"/>
                <a:gd name="T3" fmla="*/ 450 h 582"/>
                <a:gd name="T4" fmla="*/ 562 w 669"/>
                <a:gd name="T5" fmla="*/ 435 h 582"/>
                <a:gd name="T6" fmla="*/ 448 w 669"/>
                <a:gd name="T7" fmla="*/ 420 h 582"/>
                <a:gd name="T8" fmla="*/ 367 w 669"/>
                <a:gd name="T9" fmla="*/ 400 h 582"/>
                <a:gd name="T10" fmla="*/ 314 w 669"/>
                <a:gd name="T11" fmla="*/ 378 h 582"/>
                <a:gd name="T12" fmla="*/ 257 w 669"/>
                <a:gd name="T13" fmla="*/ 349 h 582"/>
                <a:gd name="T14" fmla="*/ 220 w 669"/>
                <a:gd name="T15" fmla="*/ 314 h 582"/>
                <a:gd name="T16" fmla="*/ 193 w 669"/>
                <a:gd name="T17" fmla="*/ 274 h 582"/>
                <a:gd name="T18" fmla="*/ 180 w 669"/>
                <a:gd name="T19" fmla="*/ 231 h 582"/>
                <a:gd name="T20" fmla="*/ 180 w 669"/>
                <a:gd name="T21" fmla="*/ 189 h 582"/>
                <a:gd name="T22" fmla="*/ 193 w 669"/>
                <a:gd name="T23" fmla="*/ 165 h 582"/>
                <a:gd name="T24" fmla="*/ 209 w 669"/>
                <a:gd name="T25" fmla="*/ 143 h 582"/>
                <a:gd name="T26" fmla="*/ 255 w 669"/>
                <a:gd name="T27" fmla="*/ 127 h 582"/>
                <a:gd name="T28" fmla="*/ 297 w 669"/>
                <a:gd name="T29" fmla="*/ 127 h 582"/>
                <a:gd name="T30" fmla="*/ 345 w 669"/>
                <a:gd name="T31" fmla="*/ 141 h 582"/>
                <a:gd name="T32" fmla="*/ 396 w 669"/>
                <a:gd name="T33" fmla="*/ 156 h 582"/>
                <a:gd name="T34" fmla="*/ 448 w 669"/>
                <a:gd name="T35" fmla="*/ 163 h 582"/>
                <a:gd name="T36" fmla="*/ 477 w 669"/>
                <a:gd name="T37" fmla="*/ 125 h 582"/>
                <a:gd name="T38" fmla="*/ 464 w 669"/>
                <a:gd name="T39" fmla="*/ 86 h 582"/>
                <a:gd name="T40" fmla="*/ 415 w 669"/>
                <a:gd name="T41" fmla="*/ 42 h 582"/>
                <a:gd name="T42" fmla="*/ 363 w 669"/>
                <a:gd name="T43" fmla="*/ 18 h 582"/>
                <a:gd name="T44" fmla="*/ 319 w 669"/>
                <a:gd name="T45" fmla="*/ 7 h 582"/>
                <a:gd name="T46" fmla="*/ 273 w 669"/>
                <a:gd name="T47" fmla="*/ 2 h 582"/>
                <a:gd name="T48" fmla="*/ 222 w 669"/>
                <a:gd name="T49" fmla="*/ 0 h 582"/>
                <a:gd name="T50" fmla="*/ 176 w 669"/>
                <a:gd name="T51" fmla="*/ 4 h 582"/>
                <a:gd name="T52" fmla="*/ 136 w 669"/>
                <a:gd name="T53" fmla="*/ 15 h 582"/>
                <a:gd name="T54" fmla="*/ 86 w 669"/>
                <a:gd name="T55" fmla="*/ 33 h 582"/>
                <a:gd name="T56" fmla="*/ 50 w 669"/>
                <a:gd name="T57" fmla="*/ 66 h 582"/>
                <a:gd name="T58" fmla="*/ 22 w 669"/>
                <a:gd name="T59" fmla="*/ 99 h 582"/>
                <a:gd name="T60" fmla="*/ 6 w 669"/>
                <a:gd name="T61" fmla="*/ 145 h 582"/>
                <a:gd name="T62" fmla="*/ 0 w 669"/>
                <a:gd name="T63" fmla="*/ 189 h 582"/>
                <a:gd name="T64" fmla="*/ 9 w 669"/>
                <a:gd name="T65" fmla="*/ 237 h 582"/>
                <a:gd name="T66" fmla="*/ 22 w 669"/>
                <a:gd name="T67" fmla="*/ 285 h 582"/>
                <a:gd name="T68" fmla="*/ 50 w 669"/>
                <a:gd name="T69" fmla="*/ 330 h 582"/>
                <a:gd name="T70" fmla="*/ 81 w 669"/>
                <a:gd name="T71" fmla="*/ 375 h 582"/>
                <a:gd name="T72" fmla="*/ 125 w 669"/>
                <a:gd name="T73" fmla="*/ 419 h 582"/>
                <a:gd name="T74" fmla="*/ 169 w 669"/>
                <a:gd name="T75" fmla="*/ 457 h 582"/>
                <a:gd name="T76" fmla="*/ 217 w 669"/>
                <a:gd name="T77" fmla="*/ 488 h 582"/>
                <a:gd name="T78" fmla="*/ 266 w 669"/>
                <a:gd name="T79" fmla="*/ 514 h 582"/>
                <a:gd name="T80" fmla="*/ 310 w 669"/>
                <a:gd name="T81" fmla="*/ 534 h 582"/>
                <a:gd name="T82" fmla="*/ 369 w 669"/>
                <a:gd name="T83" fmla="*/ 549 h 582"/>
                <a:gd name="T84" fmla="*/ 437 w 669"/>
                <a:gd name="T85" fmla="*/ 568 h 582"/>
                <a:gd name="T86" fmla="*/ 516 w 669"/>
                <a:gd name="T87" fmla="*/ 581 h 582"/>
                <a:gd name="T88" fmla="*/ 595 w 669"/>
                <a:gd name="T89" fmla="*/ 577 h 582"/>
                <a:gd name="T90" fmla="*/ 668 w 669"/>
                <a:gd name="T91" fmla="*/ 55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69" h="582">
                  <a:moveTo>
                    <a:pt x="668" y="553"/>
                  </a:moveTo>
                  <a:lnTo>
                    <a:pt x="668" y="450"/>
                  </a:lnTo>
                  <a:lnTo>
                    <a:pt x="562" y="435"/>
                  </a:lnTo>
                  <a:lnTo>
                    <a:pt x="448" y="420"/>
                  </a:lnTo>
                  <a:lnTo>
                    <a:pt x="367" y="400"/>
                  </a:lnTo>
                  <a:lnTo>
                    <a:pt x="314" y="378"/>
                  </a:lnTo>
                  <a:lnTo>
                    <a:pt x="257" y="349"/>
                  </a:lnTo>
                  <a:lnTo>
                    <a:pt x="220" y="314"/>
                  </a:lnTo>
                  <a:lnTo>
                    <a:pt x="193" y="274"/>
                  </a:lnTo>
                  <a:lnTo>
                    <a:pt x="180" y="231"/>
                  </a:lnTo>
                  <a:lnTo>
                    <a:pt x="180" y="189"/>
                  </a:lnTo>
                  <a:lnTo>
                    <a:pt x="193" y="165"/>
                  </a:lnTo>
                  <a:lnTo>
                    <a:pt x="209" y="143"/>
                  </a:lnTo>
                  <a:lnTo>
                    <a:pt x="255" y="127"/>
                  </a:lnTo>
                  <a:lnTo>
                    <a:pt x="297" y="127"/>
                  </a:lnTo>
                  <a:lnTo>
                    <a:pt x="345" y="141"/>
                  </a:lnTo>
                  <a:lnTo>
                    <a:pt x="396" y="156"/>
                  </a:lnTo>
                  <a:lnTo>
                    <a:pt x="448" y="163"/>
                  </a:lnTo>
                  <a:lnTo>
                    <a:pt x="477" y="125"/>
                  </a:lnTo>
                  <a:lnTo>
                    <a:pt x="464" y="86"/>
                  </a:lnTo>
                  <a:lnTo>
                    <a:pt x="415" y="42"/>
                  </a:lnTo>
                  <a:lnTo>
                    <a:pt x="363" y="18"/>
                  </a:lnTo>
                  <a:lnTo>
                    <a:pt x="319" y="7"/>
                  </a:lnTo>
                  <a:lnTo>
                    <a:pt x="273" y="2"/>
                  </a:lnTo>
                  <a:lnTo>
                    <a:pt x="222" y="0"/>
                  </a:lnTo>
                  <a:lnTo>
                    <a:pt x="176" y="4"/>
                  </a:lnTo>
                  <a:lnTo>
                    <a:pt x="136" y="15"/>
                  </a:lnTo>
                  <a:lnTo>
                    <a:pt x="86" y="33"/>
                  </a:lnTo>
                  <a:lnTo>
                    <a:pt x="50" y="66"/>
                  </a:lnTo>
                  <a:lnTo>
                    <a:pt x="22" y="99"/>
                  </a:lnTo>
                  <a:lnTo>
                    <a:pt x="6" y="145"/>
                  </a:lnTo>
                  <a:lnTo>
                    <a:pt x="0" y="189"/>
                  </a:lnTo>
                  <a:lnTo>
                    <a:pt x="9" y="237"/>
                  </a:lnTo>
                  <a:lnTo>
                    <a:pt x="22" y="285"/>
                  </a:lnTo>
                  <a:lnTo>
                    <a:pt x="50" y="330"/>
                  </a:lnTo>
                  <a:lnTo>
                    <a:pt x="81" y="375"/>
                  </a:lnTo>
                  <a:lnTo>
                    <a:pt x="125" y="419"/>
                  </a:lnTo>
                  <a:lnTo>
                    <a:pt x="169" y="457"/>
                  </a:lnTo>
                  <a:lnTo>
                    <a:pt x="217" y="488"/>
                  </a:lnTo>
                  <a:lnTo>
                    <a:pt x="266" y="514"/>
                  </a:lnTo>
                  <a:lnTo>
                    <a:pt x="310" y="534"/>
                  </a:lnTo>
                  <a:lnTo>
                    <a:pt x="369" y="549"/>
                  </a:lnTo>
                  <a:lnTo>
                    <a:pt x="437" y="568"/>
                  </a:lnTo>
                  <a:lnTo>
                    <a:pt x="516" y="581"/>
                  </a:lnTo>
                  <a:lnTo>
                    <a:pt x="595" y="577"/>
                  </a:lnTo>
                  <a:lnTo>
                    <a:pt x="668" y="553"/>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5" name="Freeform 15"/>
            <p:cNvSpPr>
              <a:spLocks/>
            </p:cNvSpPr>
            <p:nvPr/>
          </p:nvSpPr>
          <p:spPr bwMode="auto">
            <a:xfrm>
              <a:off x="1365" y="583"/>
              <a:ext cx="1413" cy="549"/>
            </a:xfrm>
            <a:custGeom>
              <a:avLst/>
              <a:gdLst>
                <a:gd name="T0" fmla="*/ 1412 w 1413"/>
                <a:gd name="T1" fmla="*/ 548 h 549"/>
                <a:gd name="T2" fmla="*/ 1316 w 1413"/>
                <a:gd name="T3" fmla="*/ 537 h 549"/>
                <a:gd name="T4" fmla="*/ 1237 w 1413"/>
                <a:gd name="T5" fmla="*/ 524 h 549"/>
                <a:gd name="T6" fmla="*/ 1179 w 1413"/>
                <a:gd name="T7" fmla="*/ 511 h 549"/>
                <a:gd name="T8" fmla="*/ 1118 w 1413"/>
                <a:gd name="T9" fmla="*/ 499 h 549"/>
                <a:gd name="T10" fmla="*/ 1060 w 1413"/>
                <a:gd name="T11" fmla="*/ 493 h 549"/>
                <a:gd name="T12" fmla="*/ 1000 w 1413"/>
                <a:gd name="T13" fmla="*/ 495 h 549"/>
                <a:gd name="T14" fmla="*/ 939 w 1413"/>
                <a:gd name="T15" fmla="*/ 499 h 549"/>
                <a:gd name="T16" fmla="*/ 894 w 1413"/>
                <a:gd name="T17" fmla="*/ 482 h 549"/>
                <a:gd name="T18" fmla="*/ 962 w 1413"/>
                <a:gd name="T19" fmla="*/ 440 h 549"/>
                <a:gd name="T20" fmla="*/ 1005 w 1413"/>
                <a:gd name="T21" fmla="*/ 411 h 549"/>
                <a:gd name="T22" fmla="*/ 1043 w 1413"/>
                <a:gd name="T23" fmla="*/ 381 h 549"/>
                <a:gd name="T24" fmla="*/ 1069 w 1413"/>
                <a:gd name="T25" fmla="*/ 348 h 549"/>
                <a:gd name="T26" fmla="*/ 962 w 1413"/>
                <a:gd name="T27" fmla="*/ 383 h 549"/>
                <a:gd name="T28" fmla="*/ 855 w 1413"/>
                <a:gd name="T29" fmla="*/ 418 h 549"/>
                <a:gd name="T30" fmla="*/ 783 w 1413"/>
                <a:gd name="T31" fmla="*/ 436 h 549"/>
                <a:gd name="T32" fmla="*/ 670 w 1413"/>
                <a:gd name="T33" fmla="*/ 449 h 549"/>
                <a:gd name="T34" fmla="*/ 597 w 1413"/>
                <a:gd name="T35" fmla="*/ 449 h 549"/>
                <a:gd name="T36" fmla="*/ 531 w 1413"/>
                <a:gd name="T37" fmla="*/ 444 h 549"/>
                <a:gd name="T38" fmla="*/ 486 w 1413"/>
                <a:gd name="T39" fmla="*/ 427 h 549"/>
                <a:gd name="T40" fmla="*/ 459 w 1413"/>
                <a:gd name="T41" fmla="*/ 407 h 549"/>
                <a:gd name="T42" fmla="*/ 527 w 1413"/>
                <a:gd name="T43" fmla="*/ 389 h 549"/>
                <a:gd name="T44" fmla="*/ 572 w 1413"/>
                <a:gd name="T45" fmla="*/ 365 h 549"/>
                <a:gd name="T46" fmla="*/ 599 w 1413"/>
                <a:gd name="T47" fmla="*/ 339 h 549"/>
                <a:gd name="T48" fmla="*/ 634 w 1413"/>
                <a:gd name="T49" fmla="*/ 308 h 549"/>
                <a:gd name="T50" fmla="*/ 544 w 1413"/>
                <a:gd name="T51" fmla="*/ 334 h 549"/>
                <a:gd name="T52" fmla="*/ 463 w 1413"/>
                <a:gd name="T53" fmla="*/ 348 h 549"/>
                <a:gd name="T54" fmla="*/ 378 w 1413"/>
                <a:gd name="T55" fmla="*/ 356 h 549"/>
                <a:gd name="T56" fmla="*/ 303 w 1413"/>
                <a:gd name="T57" fmla="*/ 352 h 549"/>
                <a:gd name="T58" fmla="*/ 254 w 1413"/>
                <a:gd name="T59" fmla="*/ 334 h 549"/>
                <a:gd name="T60" fmla="*/ 233 w 1413"/>
                <a:gd name="T61" fmla="*/ 312 h 549"/>
                <a:gd name="T62" fmla="*/ 281 w 1413"/>
                <a:gd name="T63" fmla="*/ 291 h 549"/>
                <a:gd name="T64" fmla="*/ 313 w 1413"/>
                <a:gd name="T65" fmla="*/ 269 h 549"/>
                <a:gd name="T66" fmla="*/ 341 w 1413"/>
                <a:gd name="T67" fmla="*/ 244 h 549"/>
                <a:gd name="T68" fmla="*/ 339 w 1413"/>
                <a:gd name="T69" fmla="*/ 229 h 549"/>
                <a:gd name="T70" fmla="*/ 262 w 1413"/>
                <a:gd name="T71" fmla="*/ 246 h 549"/>
                <a:gd name="T72" fmla="*/ 179 w 1413"/>
                <a:gd name="T73" fmla="*/ 255 h 549"/>
                <a:gd name="T74" fmla="*/ 109 w 1413"/>
                <a:gd name="T75" fmla="*/ 254 h 549"/>
                <a:gd name="T76" fmla="*/ 51 w 1413"/>
                <a:gd name="T77" fmla="*/ 244 h 549"/>
                <a:gd name="T78" fmla="*/ 19 w 1413"/>
                <a:gd name="T79" fmla="*/ 229 h 549"/>
                <a:gd name="T80" fmla="*/ 0 w 1413"/>
                <a:gd name="T81" fmla="*/ 205 h 549"/>
                <a:gd name="T82" fmla="*/ 120 w 1413"/>
                <a:gd name="T83" fmla="*/ 187 h 549"/>
                <a:gd name="T84" fmla="*/ 309 w 1413"/>
                <a:gd name="T85" fmla="*/ 156 h 549"/>
                <a:gd name="T86" fmla="*/ 544 w 1413"/>
                <a:gd name="T87" fmla="*/ 119 h 549"/>
                <a:gd name="T88" fmla="*/ 742 w 1413"/>
                <a:gd name="T89" fmla="*/ 71 h 549"/>
                <a:gd name="T90" fmla="*/ 926 w 1413"/>
                <a:gd name="T91" fmla="*/ 26 h 549"/>
                <a:gd name="T92" fmla="*/ 1020 w 1413"/>
                <a:gd name="T93" fmla="*/ 9 h 549"/>
                <a:gd name="T94" fmla="*/ 1098 w 1413"/>
                <a:gd name="T95" fmla="*/ 0 h 549"/>
                <a:gd name="T96" fmla="*/ 1165 w 1413"/>
                <a:gd name="T97" fmla="*/ 2 h 549"/>
                <a:gd name="T98" fmla="*/ 1211 w 1413"/>
                <a:gd name="T99" fmla="*/ 7 h 549"/>
                <a:gd name="T100" fmla="*/ 1254 w 1413"/>
                <a:gd name="T101" fmla="*/ 27 h 549"/>
                <a:gd name="T102" fmla="*/ 1288 w 1413"/>
                <a:gd name="T103" fmla="*/ 71 h 549"/>
                <a:gd name="T104" fmla="*/ 1301 w 1413"/>
                <a:gd name="T105" fmla="*/ 117 h 549"/>
                <a:gd name="T106" fmla="*/ 1316 w 1413"/>
                <a:gd name="T107" fmla="*/ 148 h 549"/>
                <a:gd name="T108" fmla="*/ 1344 w 1413"/>
                <a:gd name="T109" fmla="*/ 159 h 549"/>
                <a:gd name="T110" fmla="*/ 1384 w 1413"/>
                <a:gd name="T111" fmla="*/ 156 h 549"/>
                <a:gd name="T112" fmla="*/ 1412 w 1413"/>
                <a:gd name="T113" fmla="*/ 145 h 549"/>
                <a:gd name="T114" fmla="*/ 1412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1412" y="548"/>
                  </a:moveTo>
                  <a:lnTo>
                    <a:pt x="1316" y="537"/>
                  </a:lnTo>
                  <a:lnTo>
                    <a:pt x="1237" y="524"/>
                  </a:lnTo>
                  <a:lnTo>
                    <a:pt x="1179" y="511"/>
                  </a:lnTo>
                  <a:lnTo>
                    <a:pt x="1118" y="499"/>
                  </a:lnTo>
                  <a:lnTo>
                    <a:pt x="1060" y="493"/>
                  </a:lnTo>
                  <a:lnTo>
                    <a:pt x="1000" y="495"/>
                  </a:lnTo>
                  <a:lnTo>
                    <a:pt x="939" y="499"/>
                  </a:lnTo>
                  <a:lnTo>
                    <a:pt x="894" y="482"/>
                  </a:lnTo>
                  <a:lnTo>
                    <a:pt x="962" y="440"/>
                  </a:lnTo>
                  <a:lnTo>
                    <a:pt x="1005" y="411"/>
                  </a:lnTo>
                  <a:lnTo>
                    <a:pt x="1043" y="381"/>
                  </a:lnTo>
                  <a:lnTo>
                    <a:pt x="1069" y="348"/>
                  </a:lnTo>
                  <a:lnTo>
                    <a:pt x="962" y="383"/>
                  </a:lnTo>
                  <a:lnTo>
                    <a:pt x="855" y="418"/>
                  </a:lnTo>
                  <a:lnTo>
                    <a:pt x="783" y="436"/>
                  </a:lnTo>
                  <a:lnTo>
                    <a:pt x="670" y="449"/>
                  </a:lnTo>
                  <a:lnTo>
                    <a:pt x="597" y="449"/>
                  </a:lnTo>
                  <a:lnTo>
                    <a:pt x="531" y="444"/>
                  </a:lnTo>
                  <a:lnTo>
                    <a:pt x="486" y="427"/>
                  </a:lnTo>
                  <a:lnTo>
                    <a:pt x="459" y="407"/>
                  </a:lnTo>
                  <a:lnTo>
                    <a:pt x="527" y="389"/>
                  </a:lnTo>
                  <a:lnTo>
                    <a:pt x="572" y="365"/>
                  </a:lnTo>
                  <a:lnTo>
                    <a:pt x="599" y="339"/>
                  </a:lnTo>
                  <a:lnTo>
                    <a:pt x="634" y="308"/>
                  </a:lnTo>
                  <a:lnTo>
                    <a:pt x="544" y="334"/>
                  </a:lnTo>
                  <a:lnTo>
                    <a:pt x="463" y="348"/>
                  </a:lnTo>
                  <a:lnTo>
                    <a:pt x="378" y="356"/>
                  </a:lnTo>
                  <a:lnTo>
                    <a:pt x="303" y="352"/>
                  </a:lnTo>
                  <a:lnTo>
                    <a:pt x="254" y="334"/>
                  </a:lnTo>
                  <a:lnTo>
                    <a:pt x="233" y="312"/>
                  </a:lnTo>
                  <a:lnTo>
                    <a:pt x="281" y="291"/>
                  </a:lnTo>
                  <a:lnTo>
                    <a:pt x="313" y="269"/>
                  </a:lnTo>
                  <a:lnTo>
                    <a:pt x="341" y="244"/>
                  </a:lnTo>
                  <a:lnTo>
                    <a:pt x="339" y="229"/>
                  </a:lnTo>
                  <a:lnTo>
                    <a:pt x="262" y="246"/>
                  </a:lnTo>
                  <a:lnTo>
                    <a:pt x="179" y="255"/>
                  </a:lnTo>
                  <a:lnTo>
                    <a:pt x="109" y="254"/>
                  </a:lnTo>
                  <a:lnTo>
                    <a:pt x="51" y="244"/>
                  </a:lnTo>
                  <a:lnTo>
                    <a:pt x="19" y="229"/>
                  </a:lnTo>
                  <a:lnTo>
                    <a:pt x="0" y="205"/>
                  </a:lnTo>
                  <a:lnTo>
                    <a:pt x="120" y="187"/>
                  </a:lnTo>
                  <a:lnTo>
                    <a:pt x="309" y="156"/>
                  </a:lnTo>
                  <a:lnTo>
                    <a:pt x="544" y="119"/>
                  </a:lnTo>
                  <a:lnTo>
                    <a:pt x="742" y="71"/>
                  </a:lnTo>
                  <a:lnTo>
                    <a:pt x="926" y="26"/>
                  </a:lnTo>
                  <a:lnTo>
                    <a:pt x="1020" y="9"/>
                  </a:lnTo>
                  <a:lnTo>
                    <a:pt x="1098" y="0"/>
                  </a:lnTo>
                  <a:lnTo>
                    <a:pt x="1165" y="2"/>
                  </a:lnTo>
                  <a:lnTo>
                    <a:pt x="1211" y="7"/>
                  </a:lnTo>
                  <a:lnTo>
                    <a:pt x="1254" y="27"/>
                  </a:lnTo>
                  <a:lnTo>
                    <a:pt x="1288" y="71"/>
                  </a:lnTo>
                  <a:lnTo>
                    <a:pt x="1301" y="117"/>
                  </a:lnTo>
                  <a:lnTo>
                    <a:pt x="1316" y="148"/>
                  </a:lnTo>
                  <a:lnTo>
                    <a:pt x="1344" y="159"/>
                  </a:lnTo>
                  <a:lnTo>
                    <a:pt x="1384" y="156"/>
                  </a:lnTo>
                  <a:lnTo>
                    <a:pt x="1412" y="145"/>
                  </a:lnTo>
                  <a:lnTo>
                    <a:pt x="1412"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6" name="Oval 16"/>
            <p:cNvSpPr>
              <a:spLocks noChangeArrowheads="1"/>
            </p:cNvSpPr>
            <p:nvPr/>
          </p:nvSpPr>
          <p:spPr bwMode="auto">
            <a:xfrm>
              <a:off x="2785" y="355"/>
              <a:ext cx="187" cy="198"/>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Freeform 17"/>
            <p:cNvSpPr>
              <a:spLocks/>
            </p:cNvSpPr>
            <p:nvPr/>
          </p:nvSpPr>
          <p:spPr bwMode="auto">
            <a:xfrm>
              <a:off x="2976" y="583"/>
              <a:ext cx="1413" cy="549"/>
            </a:xfrm>
            <a:custGeom>
              <a:avLst/>
              <a:gdLst>
                <a:gd name="T0" fmla="*/ 0 w 1413"/>
                <a:gd name="T1" fmla="*/ 548 h 549"/>
                <a:gd name="T2" fmla="*/ 96 w 1413"/>
                <a:gd name="T3" fmla="*/ 537 h 549"/>
                <a:gd name="T4" fmla="*/ 175 w 1413"/>
                <a:gd name="T5" fmla="*/ 524 h 549"/>
                <a:gd name="T6" fmla="*/ 233 w 1413"/>
                <a:gd name="T7" fmla="*/ 511 h 549"/>
                <a:gd name="T8" fmla="*/ 294 w 1413"/>
                <a:gd name="T9" fmla="*/ 499 h 549"/>
                <a:gd name="T10" fmla="*/ 352 w 1413"/>
                <a:gd name="T11" fmla="*/ 493 h 549"/>
                <a:gd name="T12" fmla="*/ 412 w 1413"/>
                <a:gd name="T13" fmla="*/ 495 h 549"/>
                <a:gd name="T14" fmla="*/ 473 w 1413"/>
                <a:gd name="T15" fmla="*/ 499 h 549"/>
                <a:gd name="T16" fmla="*/ 518 w 1413"/>
                <a:gd name="T17" fmla="*/ 482 h 549"/>
                <a:gd name="T18" fmla="*/ 450 w 1413"/>
                <a:gd name="T19" fmla="*/ 440 h 549"/>
                <a:gd name="T20" fmla="*/ 407 w 1413"/>
                <a:gd name="T21" fmla="*/ 411 h 549"/>
                <a:gd name="T22" fmla="*/ 369 w 1413"/>
                <a:gd name="T23" fmla="*/ 381 h 549"/>
                <a:gd name="T24" fmla="*/ 343 w 1413"/>
                <a:gd name="T25" fmla="*/ 348 h 549"/>
                <a:gd name="T26" fmla="*/ 450 w 1413"/>
                <a:gd name="T27" fmla="*/ 383 h 549"/>
                <a:gd name="T28" fmla="*/ 557 w 1413"/>
                <a:gd name="T29" fmla="*/ 418 h 549"/>
                <a:gd name="T30" fmla="*/ 629 w 1413"/>
                <a:gd name="T31" fmla="*/ 436 h 549"/>
                <a:gd name="T32" fmla="*/ 742 w 1413"/>
                <a:gd name="T33" fmla="*/ 449 h 549"/>
                <a:gd name="T34" fmla="*/ 815 w 1413"/>
                <a:gd name="T35" fmla="*/ 449 h 549"/>
                <a:gd name="T36" fmla="*/ 881 w 1413"/>
                <a:gd name="T37" fmla="*/ 444 h 549"/>
                <a:gd name="T38" fmla="*/ 926 w 1413"/>
                <a:gd name="T39" fmla="*/ 427 h 549"/>
                <a:gd name="T40" fmla="*/ 953 w 1413"/>
                <a:gd name="T41" fmla="*/ 407 h 549"/>
                <a:gd name="T42" fmla="*/ 885 w 1413"/>
                <a:gd name="T43" fmla="*/ 389 h 549"/>
                <a:gd name="T44" fmla="*/ 840 w 1413"/>
                <a:gd name="T45" fmla="*/ 365 h 549"/>
                <a:gd name="T46" fmla="*/ 809 w 1413"/>
                <a:gd name="T47" fmla="*/ 339 h 549"/>
                <a:gd name="T48" fmla="*/ 778 w 1413"/>
                <a:gd name="T49" fmla="*/ 308 h 549"/>
                <a:gd name="T50" fmla="*/ 868 w 1413"/>
                <a:gd name="T51" fmla="*/ 334 h 549"/>
                <a:gd name="T52" fmla="*/ 949 w 1413"/>
                <a:gd name="T53" fmla="*/ 348 h 549"/>
                <a:gd name="T54" fmla="*/ 1034 w 1413"/>
                <a:gd name="T55" fmla="*/ 356 h 549"/>
                <a:gd name="T56" fmla="*/ 1109 w 1413"/>
                <a:gd name="T57" fmla="*/ 352 h 549"/>
                <a:gd name="T58" fmla="*/ 1158 w 1413"/>
                <a:gd name="T59" fmla="*/ 334 h 549"/>
                <a:gd name="T60" fmla="*/ 1179 w 1413"/>
                <a:gd name="T61" fmla="*/ 312 h 549"/>
                <a:gd name="T62" fmla="*/ 1131 w 1413"/>
                <a:gd name="T63" fmla="*/ 291 h 549"/>
                <a:gd name="T64" fmla="*/ 1099 w 1413"/>
                <a:gd name="T65" fmla="*/ 269 h 549"/>
                <a:gd name="T66" fmla="*/ 1071 w 1413"/>
                <a:gd name="T67" fmla="*/ 244 h 549"/>
                <a:gd name="T68" fmla="*/ 1073 w 1413"/>
                <a:gd name="T69" fmla="*/ 229 h 549"/>
                <a:gd name="T70" fmla="*/ 1150 w 1413"/>
                <a:gd name="T71" fmla="*/ 246 h 549"/>
                <a:gd name="T72" fmla="*/ 1233 w 1413"/>
                <a:gd name="T73" fmla="*/ 255 h 549"/>
                <a:gd name="T74" fmla="*/ 1311 w 1413"/>
                <a:gd name="T75" fmla="*/ 253 h 549"/>
                <a:gd name="T76" fmla="*/ 1361 w 1413"/>
                <a:gd name="T77" fmla="*/ 244 h 549"/>
                <a:gd name="T78" fmla="*/ 1393 w 1413"/>
                <a:gd name="T79" fmla="*/ 229 h 549"/>
                <a:gd name="T80" fmla="*/ 1412 w 1413"/>
                <a:gd name="T81" fmla="*/ 205 h 549"/>
                <a:gd name="T82" fmla="*/ 1292 w 1413"/>
                <a:gd name="T83" fmla="*/ 187 h 549"/>
                <a:gd name="T84" fmla="*/ 1087 w 1413"/>
                <a:gd name="T85" fmla="*/ 158 h 549"/>
                <a:gd name="T86" fmla="*/ 868 w 1413"/>
                <a:gd name="T87" fmla="*/ 119 h 549"/>
                <a:gd name="T88" fmla="*/ 670 w 1413"/>
                <a:gd name="T89" fmla="*/ 71 h 549"/>
                <a:gd name="T90" fmla="*/ 486 w 1413"/>
                <a:gd name="T91" fmla="*/ 26 h 549"/>
                <a:gd name="T92" fmla="*/ 392 w 1413"/>
                <a:gd name="T93" fmla="*/ 9 h 549"/>
                <a:gd name="T94" fmla="*/ 314 w 1413"/>
                <a:gd name="T95" fmla="*/ 0 h 549"/>
                <a:gd name="T96" fmla="*/ 247 w 1413"/>
                <a:gd name="T97" fmla="*/ 2 h 549"/>
                <a:gd name="T98" fmla="*/ 201 w 1413"/>
                <a:gd name="T99" fmla="*/ 7 h 549"/>
                <a:gd name="T100" fmla="*/ 158 w 1413"/>
                <a:gd name="T101" fmla="*/ 27 h 549"/>
                <a:gd name="T102" fmla="*/ 124 w 1413"/>
                <a:gd name="T103" fmla="*/ 71 h 549"/>
                <a:gd name="T104" fmla="*/ 111 w 1413"/>
                <a:gd name="T105" fmla="*/ 117 h 549"/>
                <a:gd name="T106" fmla="*/ 96 w 1413"/>
                <a:gd name="T107" fmla="*/ 148 h 549"/>
                <a:gd name="T108" fmla="*/ 68 w 1413"/>
                <a:gd name="T109" fmla="*/ 159 h 549"/>
                <a:gd name="T110" fmla="*/ 28 w 1413"/>
                <a:gd name="T111" fmla="*/ 156 h 549"/>
                <a:gd name="T112" fmla="*/ 0 w 1413"/>
                <a:gd name="T113" fmla="*/ 145 h 549"/>
                <a:gd name="T114" fmla="*/ 0 w 1413"/>
                <a:gd name="T115" fmla="*/ 54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3" h="549">
                  <a:moveTo>
                    <a:pt x="0" y="548"/>
                  </a:moveTo>
                  <a:lnTo>
                    <a:pt x="96" y="537"/>
                  </a:lnTo>
                  <a:lnTo>
                    <a:pt x="175" y="524"/>
                  </a:lnTo>
                  <a:lnTo>
                    <a:pt x="233" y="511"/>
                  </a:lnTo>
                  <a:lnTo>
                    <a:pt x="294" y="499"/>
                  </a:lnTo>
                  <a:lnTo>
                    <a:pt x="352" y="493"/>
                  </a:lnTo>
                  <a:lnTo>
                    <a:pt x="412" y="495"/>
                  </a:lnTo>
                  <a:lnTo>
                    <a:pt x="473" y="499"/>
                  </a:lnTo>
                  <a:lnTo>
                    <a:pt x="518" y="482"/>
                  </a:lnTo>
                  <a:lnTo>
                    <a:pt x="450" y="440"/>
                  </a:lnTo>
                  <a:lnTo>
                    <a:pt x="407" y="411"/>
                  </a:lnTo>
                  <a:lnTo>
                    <a:pt x="369" y="381"/>
                  </a:lnTo>
                  <a:lnTo>
                    <a:pt x="343" y="348"/>
                  </a:lnTo>
                  <a:lnTo>
                    <a:pt x="450" y="383"/>
                  </a:lnTo>
                  <a:lnTo>
                    <a:pt x="557" y="418"/>
                  </a:lnTo>
                  <a:lnTo>
                    <a:pt x="629" y="436"/>
                  </a:lnTo>
                  <a:lnTo>
                    <a:pt x="742" y="449"/>
                  </a:lnTo>
                  <a:lnTo>
                    <a:pt x="815" y="449"/>
                  </a:lnTo>
                  <a:lnTo>
                    <a:pt x="881" y="444"/>
                  </a:lnTo>
                  <a:lnTo>
                    <a:pt x="926" y="427"/>
                  </a:lnTo>
                  <a:lnTo>
                    <a:pt x="953" y="407"/>
                  </a:lnTo>
                  <a:lnTo>
                    <a:pt x="885" y="389"/>
                  </a:lnTo>
                  <a:lnTo>
                    <a:pt x="840" y="365"/>
                  </a:lnTo>
                  <a:lnTo>
                    <a:pt x="809" y="339"/>
                  </a:lnTo>
                  <a:lnTo>
                    <a:pt x="778" y="308"/>
                  </a:lnTo>
                  <a:lnTo>
                    <a:pt x="868" y="334"/>
                  </a:lnTo>
                  <a:lnTo>
                    <a:pt x="949" y="348"/>
                  </a:lnTo>
                  <a:lnTo>
                    <a:pt x="1034" y="356"/>
                  </a:lnTo>
                  <a:lnTo>
                    <a:pt x="1109" y="352"/>
                  </a:lnTo>
                  <a:lnTo>
                    <a:pt x="1158" y="334"/>
                  </a:lnTo>
                  <a:lnTo>
                    <a:pt x="1179" y="312"/>
                  </a:lnTo>
                  <a:lnTo>
                    <a:pt x="1131" y="291"/>
                  </a:lnTo>
                  <a:lnTo>
                    <a:pt x="1099" y="269"/>
                  </a:lnTo>
                  <a:lnTo>
                    <a:pt x="1071" y="244"/>
                  </a:lnTo>
                  <a:lnTo>
                    <a:pt x="1073" y="229"/>
                  </a:lnTo>
                  <a:lnTo>
                    <a:pt x="1150" y="246"/>
                  </a:lnTo>
                  <a:lnTo>
                    <a:pt x="1233" y="255"/>
                  </a:lnTo>
                  <a:lnTo>
                    <a:pt x="1311" y="253"/>
                  </a:lnTo>
                  <a:lnTo>
                    <a:pt x="1361" y="244"/>
                  </a:lnTo>
                  <a:lnTo>
                    <a:pt x="1393" y="229"/>
                  </a:lnTo>
                  <a:lnTo>
                    <a:pt x="1412" y="205"/>
                  </a:lnTo>
                  <a:lnTo>
                    <a:pt x="1292" y="187"/>
                  </a:lnTo>
                  <a:lnTo>
                    <a:pt x="1087" y="158"/>
                  </a:lnTo>
                  <a:lnTo>
                    <a:pt x="868" y="119"/>
                  </a:lnTo>
                  <a:lnTo>
                    <a:pt x="670" y="71"/>
                  </a:lnTo>
                  <a:lnTo>
                    <a:pt x="486" y="26"/>
                  </a:lnTo>
                  <a:lnTo>
                    <a:pt x="392" y="9"/>
                  </a:lnTo>
                  <a:lnTo>
                    <a:pt x="314" y="0"/>
                  </a:lnTo>
                  <a:lnTo>
                    <a:pt x="247" y="2"/>
                  </a:lnTo>
                  <a:lnTo>
                    <a:pt x="201" y="7"/>
                  </a:lnTo>
                  <a:lnTo>
                    <a:pt x="158" y="27"/>
                  </a:lnTo>
                  <a:lnTo>
                    <a:pt x="124" y="71"/>
                  </a:lnTo>
                  <a:lnTo>
                    <a:pt x="111" y="117"/>
                  </a:lnTo>
                  <a:lnTo>
                    <a:pt x="96" y="148"/>
                  </a:lnTo>
                  <a:lnTo>
                    <a:pt x="68" y="159"/>
                  </a:lnTo>
                  <a:lnTo>
                    <a:pt x="28" y="156"/>
                  </a:lnTo>
                  <a:lnTo>
                    <a:pt x="0" y="145"/>
                  </a:lnTo>
                  <a:lnTo>
                    <a:pt x="0" y="548"/>
                  </a:lnTo>
                </a:path>
              </a:pathLst>
            </a:custGeom>
            <a:grpFill/>
            <a:ln>
              <a:noFill/>
            </a:ln>
            <a:effectLst/>
            <a:extLst>
              <a:ext uri="{91240B29-F687-4F45-9708-019B960494DF}">
                <a14:hiddenLine xmlns:a14="http://schemas.microsoft.com/office/drawing/2010/main" w="9525" cap="rnd">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
        <p:nvSpPr>
          <p:cNvPr id="13" name="Text Placeholder 12"/>
          <p:cNvSpPr>
            <a:spLocks noGrp="1"/>
          </p:cNvSpPr>
          <p:nvPr>
            <p:ph type="body" idx="1"/>
          </p:nvPr>
        </p:nvSpPr>
        <p:spPr>
          <a:xfrm>
            <a:off x="609600" y="1600200"/>
            <a:ext cx="10972800" cy="4709160"/>
          </a:xfrm>
          <a:prstGeom prst="rect">
            <a:avLst/>
          </a:prstGeom>
        </p:spPr>
        <p:txBody>
          <a:bodyPr vert="horz">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itle Placeholder 21"/>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a:t>Click to edit Master title style</a:t>
            </a:r>
          </a:p>
        </p:txBody>
      </p:sp>
    </p:spTree>
    <p:extLst>
      <p:ext uri="{BB962C8B-B14F-4D97-AF65-F5344CB8AC3E}">
        <p14:creationId xmlns:p14="http://schemas.microsoft.com/office/powerpoint/2010/main" val="776694693"/>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guide id="3" orient="horz" pos="16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audio" Target="../media/media11.m4a"/><Relationship Id="rId7" Type="http://schemas.openxmlformats.org/officeDocument/2006/relationships/customXml" Target="../ink/ink3.xml"/><Relationship Id="rId2" Type="http://schemas.microsoft.com/office/2007/relationships/media" Target="../media/media11.m4a"/><Relationship Id="rId1" Type="http://schemas.openxmlformats.org/officeDocument/2006/relationships/tags" Target="../tags/tag8.xml"/><Relationship Id="rId6" Type="http://schemas.openxmlformats.org/officeDocument/2006/relationships/image" Target="../media/image17.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13.emf"/><Relationship Id="rId18" Type="http://schemas.openxmlformats.org/officeDocument/2006/relationships/image" Target="../media/image3.png"/><Relationship Id="rId3" Type="http://schemas.openxmlformats.org/officeDocument/2006/relationships/audio" Target="../media/media12.m4a"/><Relationship Id="rId7" Type="http://schemas.openxmlformats.org/officeDocument/2006/relationships/customXml" Target="../ink/ink4.xml"/><Relationship Id="rId17" Type="http://schemas.openxmlformats.org/officeDocument/2006/relationships/customXml" Target="../ink/ink7.xml"/><Relationship Id="rId2" Type="http://schemas.microsoft.com/office/2007/relationships/media" Target="../media/media12.m4a"/><Relationship Id="rId16" Type="http://schemas.openxmlformats.org/officeDocument/2006/relationships/image" Target="../media/image15.emf"/><Relationship Id="rId1" Type="http://schemas.openxmlformats.org/officeDocument/2006/relationships/tags" Target="../tags/tag9.xml"/><Relationship Id="rId6" Type="http://schemas.openxmlformats.org/officeDocument/2006/relationships/image" Target="../media/image17.PNG"/><Relationship Id="rId11" Type="http://schemas.openxmlformats.org/officeDocument/2006/relationships/customXml" Target="../ink/ink6.xml"/><Relationship Id="rId5" Type="http://schemas.openxmlformats.org/officeDocument/2006/relationships/notesSlide" Target="../notesSlides/notesSlide12.xml"/><Relationship Id="rId10" Type="http://schemas.openxmlformats.org/officeDocument/2006/relationships/image" Target="../media/image14.emf"/><Relationship Id="rId4" Type="http://schemas.openxmlformats.org/officeDocument/2006/relationships/slideLayout" Target="../slideLayouts/slideLayout2.xml"/><Relationship Id="rId9" Type="http://schemas.openxmlformats.org/officeDocument/2006/relationships/customXml" Target="../ink/ink5.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2" Type="http://schemas.microsoft.com/office/2007/relationships/media" Target="../media/media16.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2" Type="http://schemas.microsoft.com/office/2007/relationships/media" Target="../media/media18.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3.m4a"/><Relationship Id="rId7" Type="http://schemas.openxmlformats.org/officeDocument/2006/relationships/image" Target="../media/image5.PNG"/><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audio" Target="../media/media4.m4a"/><Relationship Id="rId7" Type="http://schemas.openxmlformats.org/officeDocument/2006/relationships/customXml" Target="../ink/ink1.xml"/><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notesSlide" Target="../notesSlides/notesSlide4.xml"/><Relationship Id="rId10" Type="http://schemas.openxmlformats.org/officeDocument/2006/relationships/image" Target="../media/image8.emf"/><Relationship Id="rId4" Type="http://schemas.openxmlformats.org/officeDocument/2006/relationships/slideLayout" Target="../slideLayouts/slideLayout13.xml"/><Relationship Id="rId9" Type="http://schemas.openxmlformats.org/officeDocument/2006/relationships/customXml" Target="../ink/ink2.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5.m4a"/><Relationship Id="rId7" Type="http://schemas.openxmlformats.org/officeDocument/2006/relationships/image" Target="../media/image8.png"/><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image" Target="../media/image7.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3.png"/><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9.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3.png"/><Relationship Id="rId2" Type="http://schemas.microsoft.com/office/2007/relationships/media" Target="../media/media7.m4a"/><Relationship Id="rId1" Type="http://schemas.openxmlformats.org/officeDocument/2006/relationships/tags" Target="../tags/tag5.xml"/><Relationship Id="rId6" Type="http://schemas.openxmlformats.org/officeDocument/2006/relationships/image" Target="../media/image10.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8.m4a"/><Relationship Id="rId7" Type="http://schemas.openxmlformats.org/officeDocument/2006/relationships/image" Target="../media/image12.png"/><Relationship Id="rId2" Type="http://schemas.microsoft.com/office/2007/relationships/media" Target="../media/media8.m4a"/><Relationship Id="rId1" Type="http://schemas.openxmlformats.org/officeDocument/2006/relationships/tags" Target="../tags/tag6.xml"/><Relationship Id="rId6" Type="http://schemas.openxmlformats.org/officeDocument/2006/relationships/image" Target="../media/image11.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9.xml"/><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3A881F6-FAED-4C14-B9BF-25CA530833E1}"/>
              </a:ext>
            </a:extLst>
          </p:cNvPr>
          <p:cNvSpPr>
            <a:spLocks noGrp="1"/>
          </p:cNvSpPr>
          <p:nvPr>
            <p:ph type="ftr" sz="quarter" idx="11"/>
          </p:nvPr>
        </p:nvSpPr>
        <p:spPr/>
        <p:txBody>
          <a:bodyPr/>
          <a:lstStyle/>
          <a:p>
            <a:r>
              <a:rPr lang="en-US">
                <a:latin typeface="MS UI Gothic" panose="020B0600070205080204" pitchFamily="34" charset="-128"/>
                <a:ea typeface="MS UI Gothic" panose="020B0600070205080204" pitchFamily="34" charset="-128"/>
              </a:rPr>
              <a:t>© Ross Brown Data Science and Psychometrics, 2018</a:t>
            </a:r>
            <a:endParaRPr lang="en-US" dirty="0">
              <a:latin typeface="MS UI Gothic" panose="020B0600070205080204" pitchFamily="34" charset="-128"/>
              <a:ea typeface="MS UI Gothic" panose="020B0600070205080204" pitchFamily="34" charset="-128"/>
            </a:endParaRPr>
          </a:p>
        </p:txBody>
      </p:sp>
      <p:sp>
        <p:nvSpPr>
          <p:cNvPr id="3" name="Subtitle 2"/>
          <p:cNvSpPr>
            <a:spLocks noGrp="1"/>
          </p:cNvSpPr>
          <p:nvPr>
            <p:ph type="subTitle" idx="1"/>
          </p:nvPr>
        </p:nvSpPr>
        <p:spPr>
          <a:xfrm>
            <a:off x="562707" y="4557732"/>
            <a:ext cx="8534400" cy="936581"/>
          </a:xfrm>
        </p:spPr>
        <p:txBody>
          <a:bodyPr>
            <a:normAutofit/>
          </a:bodyPr>
          <a:lstStyle/>
          <a:p>
            <a:r>
              <a:rPr lang="en-US" sz="2400" dirty="0">
                <a:solidFill>
                  <a:schemeClr val="bg2"/>
                </a:solidFill>
                <a:latin typeface="MS UI Gothic" panose="020B0600070205080204" pitchFamily="34" charset="-128"/>
                <a:ea typeface="MS UI Gothic" panose="020B0600070205080204" pitchFamily="34" charset="-128"/>
              </a:rPr>
              <a:t>Ross Brown Data Science and Psychometrics</a:t>
            </a:r>
          </a:p>
        </p:txBody>
      </p:sp>
      <p:sp>
        <p:nvSpPr>
          <p:cNvPr id="2" name="Title 1"/>
          <p:cNvSpPr>
            <a:spLocks noGrp="1"/>
          </p:cNvSpPr>
          <p:nvPr>
            <p:ph type="ctrTitle"/>
          </p:nvPr>
        </p:nvSpPr>
        <p:spPr>
          <a:xfrm>
            <a:off x="758651" y="2063931"/>
            <a:ext cx="8894800" cy="2063931"/>
          </a:xfrm>
          <a:ln>
            <a:noFill/>
          </a:ln>
          <a:scene3d>
            <a:camera prst="orthographicFront"/>
            <a:lightRig rig="soft" dir="t">
              <a:rot lat="0" lon="0" rev="17220000"/>
            </a:lightRig>
          </a:scene3d>
          <a:sp3d prstMaterial="softEdge"/>
        </p:spPr>
        <p:txBody>
          <a:bodyPr>
            <a:normAutofit/>
            <a:scene3d>
              <a:camera prst="orthographicFront"/>
              <a:lightRig rig="soft" dir="t">
                <a:rot lat="0" lon="0" rev="17220000"/>
              </a:lightRig>
            </a:scene3d>
            <a:sp3d prstMaterial="softEdge">
              <a:bevelT w="38100" h="38100"/>
            </a:sp3d>
          </a:bodyPr>
          <a:lstStyle/>
          <a:p>
            <a:r>
              <a:rPr lang="en-US" sz="6000" cap="none"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Are worse winters predictive of alcoholism?</a:t>
            </a:r>
          </a:p>
        </p:txBody>
      </p:sp>
      <p:sp>
        <p:nvSpPr>
          <p:cNvPr id="5" name="Title 1">
            <a:extLst>
              <a:ext uri="{FF2B5EF4-FFF2-40B4-BE49-F238E27FC236}">
                <a16:creationId xmlns:a16="http://schemas.microsoft.com/office/drawing/2014/main" id="{2D8EF03A-172D-45D2-8139-BA9C85D934B2}"/>
              </a:ext>
            </a:extLst>
          </p:cNvPr>
          <p:cNvSpPr txBox="1">
            <a:spLocks/>
          </p:cNvSpPr>
          <p:nvPr/>
        </p:nvSpPr>
        <p:spPr>
          <a:xfrm>
            <a:off x="737423" y="440599"/>
            <a:ext cx="10972800" cy="1305310"/>
          </a:xfrm>
          <a:prstGeom prst="rect">
            <a:avLst/>
          </a:prstGeom>
          <a:ln>
            <a:noFill/>
          </a:ln>
          <a:scene3d>
            <a:camera prst="orthographicFront"/>
            <a:lightRig rig="soft" dir="t">
              <a:rot lat="0" lon="0" rev="17220000"/>
            </a:lightRig>
          </a:scene3d>
          <a:sp3d prstMaterial="softEdge"/>
        </p:spPr>
        <p:txBody>
          <a:bodyPr vert="horz" lIns="45720" tIns="0" rIns="45720" bIns="0" anchor="b">
            <a:normAutofit fontScale="97500"/>
            <a:scene3d>
              <a:camera prst="orthographicFront"/>
              <a:lightRig rig="soft" dir="t">
                <a:rot lat="0" lon="0" rev="17220000"/>
              </a:lightRig>
            </a:scene3d>
            <a:sp3d prstMaterial="softEdge">
              <a:bevelT w="38100" h="38100"/>
            </a:sp3d>
          </a:bodyPr>
          <a:lstStyle>
            <a:lvl1pPr algn="l" rtl="0" eaLnBrk="1" latinLnBrk="0" hangingPunct="1">
              <a:spcBef>
                <a:spcPct val="0"/>
              </a:spcBef>
              <a:buNone/>
              <a:defRPr kumimoji="0" sz="4800" b="1" kern="1200" cap="all" baseline="0">
                <a:ln w="6350">
                  <a:noFill/>
                </a:ln>
                <a:solidFill>
                  <a:schemeClr val="accent2"/>
                </a:solidFill>
                <a:effectLst>
                  <a:outerShdw blurRad="127000" dist="200000" dir="2700000" algn="tl" rotWithShape="0">
                    <a:srgbClr val="000000">
                      <a:alpha val="30000"/>
                    </a:srgbClr>
                  </a:outerShdw>
                </a:effectLst>
                <a:latin typeface="+mj-lt"/>
                <a:ea typeface="+mj-ea"/>
                <a:cs typeface="+mj-cs"/>
              </a:defRPr>
            </a:lvl1pPr>
          </a:lstStyle>
          <a:p>
            <a:r>
              <a:rPr lang="en-US" sz="3200" cap="none"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To better manage staffing, a treatment provider </a:t>
            </a:r>
            <a:br>
              <a:rPr lang="en-US" sz="3200" cap="none"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200" cap="none"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asks a data scientist:</a:t>
            </a:r>
          </a:p>
        </p:txBody>
      </p:sp>
      <p:pic>
        <p:nvPicPr>
          <p:cNvPr id="14" name="Audio 13">
            <a:hlinkClick r:id="" action="ppaction://media"/>
            <a:extLst>
              <a:ext uri="{FF2B5EF4-FFF2-40B4-BE49-F238E27FC236}">
                <a16:creationId xmlns:a16="http://schemas.microsoft.com/office/drawing/2014/main" id="{C6855244-4DA4-49AD-9FC6-A02388EC04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97645743"/>
      </p:ext>
    </p:extLst>
  </p:cSld>
  <p:clrMapOvr>
    <a:masterClrMapping/>
  </p:clrMapOvr>
  <mc:AlternateContent xmlns:mc="http://schemas.openxmlformats.org/markup-compatibility/2006" xmlns:p14="http://schemas.microsoft.com/office/powerpoint/2010/main">
    <mc:Choice Requires="p14">
      <p:transition spd="med" p14:dur="700" advTm="6867">
        <p:fade/>
      </p:transition>
    </mc:Choice>
    <mc:Fallback xmlns="">
      <p:transition spd="med" advTm="686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r>
              <a:rPr lang="en-US"/>
              <a:t>© Ross Brown Data Science and Psychometrics, 2018</a:t>
            </a:r>
          </a:p>
        </p:txBody>
      </p:sp>
      <p:sp>
        <p:nvSpPr>
          <p:cNvPr id="14" name="Content Placeholder 13"/>
          <p:cNvSpPr>
            <a:spLocks noGrp="1"/>
          </p:cNvSpPr>
          <p:nvPr>
            <p:ph idx="1"/>
          </p:nvPr>
        </p:nvSpPr>
        <p:spPr>
          <a:xfrm>
            <a:off x="465908" y="1976284"/>
            <a:ext cx="10972800" cy="3333135"/>
          </a:xfrm>
        </p:spPr>
        <p:txBody>
          <a:bodyPr>
            <a:normAutofit/>
          </a:bodyPr>
          <a:lstStyle/>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Relationship appears to be reversed.</a:t>
            </a:r>
          </a:p>
          <a:p>
            <a:pPr>
              <a:lnSpc>
                <a:spcPct val="150000"/>
              </a:lnSpc>
              <a:buFont typeface="Wingdings" panose="05000000000000000000" pitchFamily="2" charset="2"/>
              <a:buChar char="v"/>
            </a:pPr>
            <a:r>
              <a:rPr lang="en-US" sz="2400" i="1" dirty="0">
                <a:solidFill>
                  <a:schemeClr val="bg2"/>
                </a:solidFill>
                <a:latin typeface="MS UI Gothic" panose="020B0600070205080204" pitchFamily="34" charset="-128"/>
                <a:ea typeface="MS UI Gothic" panose="020B0600070205080204" pitchFamily="34" charset="-128"/>
              </a:rPr>
              <a:t>Milder</a:t>
            </a:r>
            <a:r>
              <a:rPr lang="en-US" sz="2400" dirty="0">
                <a:solidFill>
                  <a:schemeClr val="bg2"/>
                </a:solidFill>
                <a:latin typeface="MS UI Gothic" panose="020B0600070205080204" pitchFamily="34" charset="-128"/>
                <a:ea typeface="MS UI Gothic" panose="020B0600070205080204" pitchFamily="34" charset="-128"/>
              </a:rPr>
              <a:t> winter weather coincides with more alcoholism admissions.</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Professional caregivers can hypothesize about why</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Predictions from negative relationships just as feasible</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Let’s look as some numbers describing these negative relationships</a:t>
            </a:r>
          </a:p>
        </p:txBody>
      </p:sp>
      <p:sp>
        <p:nvSpPr>
          <p:cNvPr id="13" name="Title 12"/>
          <p:cNvSpPr>
            <a:spLocks noGrp="1"/>
          </p:cNvSpPr>
          <p:nvPr>
            <p:ph type="title"/>
          </p:nvPr>
        </p:nvSpPr>
        <p:spPr>
          <a:xfrm>
            <a:off x="200094" y="274638"/>
            <a:ext cx="10972800" cy="1397408"/>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Initial data visualization:</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Revise hypothesis</a:t>
            </a:r>
          </a:p>
        </p:txBody>
      </p:sp>
      <p:pic>
        <p:nvPicPr>
          <p:cNvPr id="4" name="Audio 3">
            <a:hlinkClick r:id="" action="ppaction://media"/>
            <a:extLst>
              <a:ext uri="{FF2B5EF4-FFF2-40B4-BE49-F238E27FC236}">
                <a16:creationId xmlns:a16="http://schemas.microsoft.com/office/drawing/2014/main" id="{B75AF5F8-C27C-4217-996D-F3D2B6C3B4F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072994688"/>
      </p:ext>
    </p:extLst>
  </p:cSld>
  <p:clrMapOvr>
    <a:masterClrMapping/>
  </p:clrMapOvr>
  <mc:AlternateContent xmlns:mc="http://schemas.openxmlformats.org/markup-compatibility/2006" xmlns:p14="http://schemas.microsoft.com/office/powerpoint/2010/main">
    <mc:Choice Requires="p14">
      <p:transition spd="med" p14:dur="700" advTm="34806">
        <p:fade/>
      </p:transition>
    </mc:Choice>
    <mc:Fallback xmlns="">
      <p:transition spd="med" advTm="348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2">
            <a:extLst>
              <a:ext uri="{FF2B5EF4-FFF2-40B4-BE49-F238E27FC236}">
                <a16:creationId xmlns:a16="http://schemas.microsoft.com/office/drawing/2014/main" id="{37D1CBA8-AFA9-4ED6-834E-2F0FC8996EDE}"/>
              </a:ext>
            </a:extLst>
          </p:cNvPr>
          <p:cNvSpPr>
            <a:spLocks noGrp="1"/>
          </p:cNvSpPr>
          <p:nvPr>
            <p:ph type="title"/>
          </p:nvPr>
        </p:nvSpPr>
        <p:spPr>
          <a:xfrm>
            <a:off x="237183" y="81674"/>
            <a:ext cx="5137702" cy="1843598"/>
          </a:xfrm>
        </p:spPr>
        <p:txBody>
          <a:bodyPr>
            <a:normAutofit/>
          </a:bodyPr>
          <a:lstStyle/>
          <a:p>
            <a:r>
              <a:rPr lang="en-US" sz="28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Quantifying degree to which alcohol admits increase as winter severity decreases:</a:t>
            </a:r>
          </a:p>
        </p:txBody>
      </p:sp>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Psychometrics, 2018</a:t>
            </a:r>
          </a:p>
        </p:txBody>
      </p:sp>
      <p:pic>
        <p:nvPicPr>
          <p:cNvPr id="4" name="Picture 3">
            <a:extLst>
              <a:ext uri="{FF2B5EF4-FFF2-40B4-BE49-F238E27FC236}">
                <a16:creationId xmlns:a16="http://schemas.microsoft.com/office/drawing/2014/main" id="{A5E2731D-C76E-4C07-A2AB-A25F6B2ABA3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78286" y="32657"/>
            <a:ext cx="5298418" cy="6858000"/>
          </a:xfrm>
          <a:prstGeom prst="rect">
            <a:avLst/>
          </a:prstGeom>
        </p:spPr>
      </p:pic>
      <p:sp>
        <p:nvSpPr>
          <p:cNvPr id="7" name="Oval 6">
            <a:extLst>
              <a:ext uri="{FF2B5EF4-FFF2-40B4-BE49-F238E27FC236}">
                <a16:creationId xmlns:a16="http://schemas.microsoft.com/office/drawing/2014/main" id="{0F54F17A-4AD5-4645-B9BC-F8F14A4D922F}"/>
              </a:ext>
            </a:extLst>
          </p:cNvPr>
          <p:cNvSpPr/>
          <p:nvPr/>
        </p:nvSpPr>
        <p:spPr>
          <a:xfrm>
            <a:off x="8883256" y="2269516"/>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7A6C43C-2B01-470F-8FDC-A40D68EF8C95}"/>
              </a:ext>
            </a:extLst>
          </p:cNvPr>
          <p:cNvSpPr/>
          <p:nvPr/>
        </p:nvSpPr>
        <p:spPr>
          <a:xfrm>
            <a:off x="9406434" y="3916932"/>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0657008-4A29-4FA4-B026-CF594CDFE657}"/>
              </a:ext>
            </a:extLst>
          </p:cNvPr>
          <p:cNvSpPr/>
          <p:nvPr/>
        </p:nvSpPr>
        <p:spPr>
          <a:xfrm>
            <a:off x="8373478" y="175874"/>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83E6C68-7878-4CA0-839A-5D69B37FD428}"/>
              </a:ext>
            </a:extLst>
          </p:cNvPr>
          <p:cNvSpPr/>
          <p:nvPr/>
        </p:nvSpPr>
        <p:spPr>
          <a:xfrm>
            <a:off x="8373477" y="1770749"/>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090F985-1EAA-4A53-85BA-C1192A0B8152}"/>
              </a:ext>
            </a:extLst>
          </p:cNvPr>
          <p:cNvSpPr/>
          <p:nvPr/>
        </p:nvSpPr>
        <p:spPr>
          <a:xfrm>
            <a:off x="8399953" y="3353615"/>
            <a:ext cx="578946"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49C04D1-764A-4C06-9B15-D6E24E1B3602}"/>
              </a:ext>
            </a:extLst>
          </p:cNvPr>
          <p:cNvSpPr/>
          <p:nvPr/>
        </p:nvSpPr>
        <p:spPr>
          <a:xfrm>
            <a:off x="8399953" y="6085129"/>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7">
            <p14:nvContentPartPr>
              <p14:cNvPr id="31" name="Ink 30">
                <a:extLst>
                  <a:ext uri="{FF2B5EF4-FFF2-40B4-BE49-F238E27FC236}">
                    <a16:creationId xmlns:a16="http://schemas.microsoft.com/office/drawing/2014/main" id="{4DFF7410-EAC6-445D-A343-5F82552EBACA}"/>
                  </a:ext>
                </a:extLst>
              </p14:cNvPr>
              <p14:cNvContentPartPr/>
              <p14:nvPr/>
            </p14:nvContentPartPr>
            <p14:xfrm>
              <a:off x="6705480" y="7556360"/>
              <a:ext cx="360" cy="360"/>
            </p14:xfrm>
          </p:contentPart>
        </mc:Choice>
        <mc:Fallback xmlns="">
          <p:pic>
            <p:nvPicPr>
              <p:cNvPr id="31" name="Ink 30">
                <a:extLst>
                  <a:ext uri="{FF2B5EF4-FFF2-40B4-BE49-F238E27FC236}">
                    <a16:creationId xmlns:a16="http://schemas.microsoft.com/office/drawing/2014/main" id="{4DFF7410-EAC6-445D-A343-5F82552EBACA}"/>
                  </a:ext>
                </a:extLst>
              </p:cNvPr>
              <p:cNvPicPr/>
              <p:nvPr/>
            </p:nvPicPr>
            <p:blipFill>
              <a:blip r:embed="rId8"/>
              <a:stretch>
                <a:fillRect/>
              </a:stretch>
            </p:blipFill>
            <p:spPr>
              <a:xfrm>
                <a:off x="6669480" y="7484360"/>
                <a:ext cx="72000" cy="144000"/>
              </a:xfrm>
              <a:prstGeom prst="rect">
                <a:avLst/>
              </a:prstGeom>
            </p:spPr>
          </p:pic>
        </mc:Fallback>
      </mc:AlternateContent>
      <p:sp>
        <p:nvSpPr>
          <p:cNvPr id="54" name="Oval 53">
            <a:extLst>
              <a:ext uri="{FF2B5EF4-FFF2-40B4-BE49-F238E27FC236}">
                <a16:creationId xmlns:a16="http://schemas.microsoft.com/office/drawing/2014/main" id="{B4B05BA5-5DB9-4F94-9421-FE2882A38D75}"/>
              </a:ext>
            </a:extLst>
          </p:cNvPr>
          <p:cNvSpPr/>
          <p:nvPr/>
        </p:nvSpPr>
        <p:spPr>
          <a:xfrm>
            <a:off x="8947636" y="3380502"/>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BCB61331-607B-4F34-8599-B853FCA7C386}"/>
              </a:ext>
            </a:extLst>
          </p:cNvPr>
          <p:cNvSpPr/>
          <p:nvPr/>
        </p:nvSpPr>
        <p:spPr>
          <a:xfrm>
            <a:off x="10240963" y="4587790"/>
            <a:ext cx="645776" cy="608154"/>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237183" y="2269516"/>
            <a:ext cx="5467445" cy="4512286"/>
          </a:xfrm>
        </p:spPr>
        <p:txBody>
          <a:bodyPr>
            <a:noAutofit/>
          </a:bodyPr>
          <a:lstStyle/>
          <a:p>
            <a:pPr marL="0" indent="-342900">
              <a:spcBef>
                <a:spcPts val="0"/>
              </a:spcBef>
              <a:spcAft>
                <a:spcPts val="600"/>
              </a:spcAft>
              <a:buFont typeface="Wingdings" panose="05000000000000000000" pitchFamily="2" charset="2"/>
              <a:buChar char="v"/>
            </a:pPr>
            <a:r>
              <a:rPr lang="en-US" sz="2400" u="dotted" spc="150">
                <a:solidFill>
                  <a:schemeClr val="bg1"/>
                </a:solidFill>
                <a:uFill>
                  <a:solidFill>
                    <a:schemeClr val="accent2"/>
                  </a:solidFill>
                </a:uFill>
                <a:latin typeface="MS UI Gothic" panose="020B0600070205080204" pitchFamily="34" charset="-128"/>
                <a:ea typeface="MS UI Gothic" panose="020B0600070205080204" pitchFamily="34" charset="-128"/>
              </a:rPr>
              <a:t>Negative</a:t>
            </a:r>
            <a:r>
              <a:rPr lang="en-US" sz="2400">
                <a:solidFill>
                  <a:schemeClr val="bg1"/>
                </a:solidFill>
                <a:latin typeface="MS UI Gothic" panose="020B0600070205080204" pitchFamily="34" charset="-128"/>
                <a:ea typeface="MS UI Gothic" panose="020B0600070205080204" pitchFamily="34" charset="-128"/>
              </a:rPr>
              <a:t> correlation (i</a:t>
            </a:r>
            <a:r>
              <a:rPr lang="en-US" sz="2400" dirty="0">
                <a:solidFill>
                  <a:schemeClr val="bg1"/>
                </a:solidFill>
                <a:latin typeface="MS UI Gothic" panose="020B0600070205080204" pitchFamily="34" charset="-128"/>
                <a:ea typeface="MS UI Gothic" panose="020B0600070205080204" pitchFamily="34" charset="-128"/>
              </a:rPr>
              <a:t>.e., -0.3) means one goes up while the other goes down. </a:t>
            </a:r>
          </a:p>
          <a:p>
            <a:pPr marL="0" indent="-342900">
              <a:spcBef>
                <a:spcPts val="0"/>
              </a:spcBef>
              <a:spcAft>
                <a:spcPts val="600"/>
              </a:spcAft>
              <a:buFont typeface="Wingdings" panose="05000000000000000000" pitchFamily="2" charset="2"/>
              <a:buChar char="v"/>
            </a:pPr>
            <a:endParaRPr lang="en-US" sz="2400" dirty="0">
              <a:solidFill>
                <a:schemeClr val="bg1"/>
              </a:solidFill>
              <a:latin typeface="MS UI Gothic" panose="020B0600070205080204" pitchFamily="34" charset="-128"/>
              <a:ea typeface="MS UI Gothic" panose="020B0600070205080204" pitchFamily="34" charset="-128"/>
            </a:endParaRPr>
          </a:p>
          <a:p>
            <a:pPr marL="0" indent="-342900">
              <a:spcBef>
                <a:spcPts val="0"/>
              </a:spcBef>
              <a:spcAft>
                <a:spcPts val="600"/>
              </a:spcAft>
              <a:buFont typeface="Wingdings" panose="05000000000000000000" pitchFamily="2" charset="2"/>
              <a:buChar char="v"/>
            </a:pPr>
            <a:r>
              <a:rPr lang="en-US" sz="2400" dirty="0">
                <a:solidFill>
                  <a:schemeClr val="bg1"/>
                </a:solidFill>
                <a:latin typeface="MS UI Gothic" panose="020B0600070205080204" pitchFamily="34" charset="-128"/>
                <a:ea typeface="MS UI Gothic" panose="020B0600070205080204" pitchFamily="34" charset="-128"/>
              </a:rPr>
              <a:t>We have mostly </a:t>
            </a:r>
            <a:r>
              <a:rPr lang="en-US" sz="2400" u="dotted" spc="150" dirty="0">
                <a:solidFill>
                  <a:schemeClr val="bg1"/>
                </a:solidFill>
                <a:uFill>
                  <a:solidFill>
                    <a:schemeClr val="accent2"/>
                  </a:solidFill>
                </a:uFill>
                <a:latin typeface="MS UI Gothic" panose="020B0600070205080204" pitchFamily="34" charset="-128"/>
                <a:ea typeface="MS UI Gothic" panose="020B0600070205080204" pitchFamily="34" charset="-128"/>
              </a:rPr>
              <a:t>negative</a:t>
            </a:r>
            <a:r>
              <a:rPr lang="en-US" sz="2400" dirty="0">
                <a:solidFill>
                  <a:schemeClr val="bg1"/>
                </a:solidFill>
                <a:latin typeface="MS UI Gothic" panose="020B0600070205080204" pitchFamily="34" charset="-128"/>
                <a:ea typeface="MS UI Gothic" panose="020B0600070205080204" pitchFamily="34" charset="-128"/>
              </a:rPr>
              <a:t> relationships between alcohol admissions and its subgroups and the winter weather severity measures.</a:t>
            </a:r>
          </a:p>
          <a:p>
            <a:pPr marL="0" indent="-342900">
              <a:spcBef>
                <a:spcPts val="0"/>
              </a:spcBef>
              <a:spcAft>
                <a:spcPts val="600"/>
              </a:spcAft>
              <a:buFont typeface="Wingdings" panose="05000000000000000000" pitchFamily="2" charset="2"/>
              <a:buChar char="v"/>
            </a:pPr>
            <a:endParaRPr lang="en-US" sz="2400" dirty="0">
              <a:solidFill>
                <a:schemeClr val="bg1"/>
              </a:solidFill>
              <a:latin typeface="MS UI Gothic" panose="020B0600070205080204" pitchFamily="34" charset="-128"/>
              <a:ea typeface="MS UI Gothic" panose="020B0600070205080204" pitchFamily="34" charset="-128"/>
            </a:endParaRPr>
          </a:p>
          <a:p>
            <a:pPr marL="0" indent="-342900">
              <a:spcBef>
                <a:spcPts val="0"/>
              </a:spcBef>
              <a:spcAft>
                <a:spcPts val="600"/>
              </a:spcAft>
              <a:buFont typeface="Wingdings" panose="05000000000000000000" pitchFamily="2" charset="2"/>
              <a:buChar char="v"/>
            </a:pPr>
            <a:r>
              <a:rPr lang="en-US" sz="2400" b="1" dirty="0">
                <a:solidFill>
                  <a:srgbClr val="3D7E92"/>
                </a:solidFill>
                <a:latin typeface="MS UI Gothic" panose="020B0600070205080204" pitchFamily="34" charset="-128"/>
                <a:ea typeface="MS UI Gothic" panose="020B0600070205080204" pitchFamily="34" charset="-128"/>
              </a:rPr>
              <a:t>Darker</a:t>
            </a:r>
            <a:r>
              <a:rPr lang="en-US" sz="2400" dirty="0">
                <a:solidFill>
                  <a:schemeClr val="bg2"/>
                </a:solidFill>
                <a:latin typeface="MS UI Gothic" panose="020B0600070205080204" pitchFamily="34" charset="-128"/>
                <a:ea typeface="MS UI Gothic" panose="020B0600070205080204" pitchFamily="34" charset="-128"/>
              </a:rPr>
              <a:t> </a:t>
            </a:r>
            <a:r>
              <a:rPr lang="en-US" sz="2400" b="1" dirty="0">
                <a:solidFill>
                  <a:srgbClr val="3D7E92"/>
                </a:solidFill>
                <a:latin typeface="MS UI Gothic" panose="020B0600070205080204" pitchFamily="34" charset="-128"/>
                <a:ea typeface="MS UI Gothic" panose="020B0600070205080204" pitchFamily="34" charset="-128"/>
              </a:rPr>
              <a:t>the</a:t>
            </a:r>
            <a:r>
              <a:rPr lang="en-US" sz="2400" dirty="0">
                <a:solidFill>
                  <a:schemeClr val="bg2"/>
                </a:solidFill>
                <a:latin typeface="MS UI Gothic" panose="020B0600070205080204" pitchFamily="34" charset="-128"/>
                <a:ea typeface="MS UI Gothic" panose="020B0600070205080204" pitchFamily="34" charset="-128"/>
              </a:rPr>
              <a:t> </a:t>
            </a:r>
            <a:r>
              <a:rPr lang="en-US" sz="2400" dirty="0">
                <a:solidFill>
                  <a:srgbClr val="3D7E92"/>
                </a:solidFill>
                <a:latin typeface="MS UI Gothic" panose="020B0600070205080204" pitchFamily="34" charset="-128"/>
                <a:ea typeface="MS UI Gothic" panose="020B0600070205080204" pitchFamily="34" charset="-128"/>
              </a:rPr>
              <a:t>cell</a:t>
            </a:r>
            <a:r>
              <a:rPr lang="en-US" sz="2400" b="1" dirty="0">
                <a:solidFill>
                  <a:srgbClr val="3D7E92"/>
                </a:solidFill>
                <a:latin typeface="MS UI Gothic" panose="020B0600070205080204" pitchFamily="34" charset="-128"/>
                <a:ea typeface="MS UI Gothic" panose="020B0600070205080204" pitchFamily="34" charset="-128"/>
              </a:rPr>
              <a:t> </a:t>
            </a:r>
            <a:r>
              <a:rPr lang="en-US" sz="2400" b="1" dirty="0">
                <a:solidFill>
                  <a:srgbClr val="AECBD3"/>
                </a:solidFill>
                <a:latin typeface="MS UI Gothic" panose="020B0600070205080204" pitchFamily="34" charset="-128"/>
                <a:ea typeface="MS UI Gothic" panose="020B0600070205080204" pitchFamily="34" charset="-128"/>
              </a:rPr>
              <a:t>color</a:t>
            </a:r>
            <a:r>
              <a:rPr lang="en-US" sz="2400" dirty="0">
                <a:solidFill>
                  <a:schemeClr val="bg1"/>
                </a:solidFill>
                <a:latin typeface="MS UI Gothic" panose="020B0600070205080204" pitchFamily="34" charset="-128"/>
                <a:ea typeface="MS UI Gothic" panose="020B0600070205080204" pitchFamily="34" charset="-128"/>
              </a:rPr>
              <a:t>, the greater the relationships.</a:t>
            </a:r>
          </a:p>
        </p:txBody>
      </p:sp>
      <p:sp>
        <p:nvSpPr>
          <p:cNvPr id="28" name="Title 12">
            <a:extLst>
              <a:ext uri="{FF2B5EF4-FFF2-40B4-BE49-F238E27FC236}">
                <a16:creationId xmlns:a16="http://schemas.microsoft.com/office/drawing/2014/main" id="{FE6969F9-36E1-46E5-80F9-66D55CF3470E}"/>
              </a:ext>
            </a:extLst>
          </p:cNvPr>
          <p:cNvSpPr txBox="1">
            <a:spLocks/>
          </p:cNvSpPr>
          <p:nvPr/>
        </p:nvSpPr>
        <p:spPr>
          <a:xfrm rot="10800000" flipV="1">
            <a:off x="92982" y="69913"/>
            <a:ext cx="1606728" cy="345862"/>
          </a:xfrm>
          <a:prstGeom prst="rect">
            <a:avLst/>
          </a:prstGeom>
        </p:spPr>
        <p:txBody>
          <a:bodyPr vert="horz" anchor="ctr">
            <a:normAutofit fontScale="92500" lnSpcReduction="100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l"/>
            <a:r>
              <a:rPr lang="en-US" sz="1800" b="0" i="1" u="sng" dirty="0">
                <a:solidFill>
                  <a:schemeClr val="bg2"/>
                </a:solidFill>
                <a:effectLst/>
                <a:latin typeface="MS UI Gothic" panose="020B0600070205080204" pitchFamily="34" charset="-128"/>
                <a:ea typeface="MS UI Gothic" panose="020B0600070205080204" pitchFamily="34" charset="-128"/>
                <a:cs typeface="+mn-cs"/>
              </a:rPr>
              <a:t>Correlations</a:t>
            </a:r>
            <a:r>
              <a:rPr lang="en-US" sz="1800" b="0" i="1" dirty="0">
                <a:solidFill>
                  <a:schemeClr val="bg2"/>
                </a:solidFill>
                <a:effectLst/>
                <a:latin typeface="MS UI Gothic" panose="020B0600070205080204" pitchFamily="34" charset="-128"/>
                <a:ea typeface="MS UI Gothic" panose="020B0600070205080204" pitchFamily="34" charset="-128"/>
                <a:cs typeface="+mn-cs"/>
              </a:rPr>
              <a:t>:</a:t>
            </a:r>
          </a:p>
        </p:txBody>
      </p:sp>
      <p:pic>
        <p:nvPicPr>
          <p:cNvPr id="5" name="Audio 4">
            <a:hlinkClick r:id="" action="ppaction://media"/>
            <a:extLst>
              <a:ext uri="{FF2B5EF4-FFF2-40B4-BE49-F238E27FC236}">
                <a16:creationId xmlns:a16="http://schemas.microsoft.com/office/drawing/2014/main" id="{5CEDA849-3464-4E93-8E58-CCB8F758CC17}"/>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455770665"/>
      </p:ext>
    </p:extLst>
  </p:cSld>
  <p:clrMapOvr>
    <a:masterClrMapping/>
  </p:clrMapOvr>
  <mc:AlternateContent xmlns:mc="http://schemas.openxmlformats.org/markup-compatibility/2006" xmlns:p14="http://schemas.microsoft.com/office/powerpoint/2010/main">
    <mc:Choice Requires="p14">
      <p:transition spd="med" p14:dur="700" advTm="63477">
        <p:fade/>
      </p:transition>
    </mc:Choice>
    <mc:Fallback xmlns="">
      <p:transition spd="med" advTm="634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7">
                                            <p:txEl>
                                              <p:pRg st="2" end="2"/>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7">
                                            <p:txEl>
                                              <p:pRg st="4" end="4"/>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5"/>
                </p:tgtEl>
              </p:cMediaNode>
            </p:audio>
          </p:childTnLst>
        </p:cTn>
      </p:par>
    </p:tnLst>
    <p:bldLst>
      <p:bldP spid="7" grpId="0" animBg="1"/>
      <p:bldP spid="8" grpId="0" animBg="1"/>
      <p:bldP spid="9" grpId="0" animBg="1"/>
      <p:bldP spid="11" grpId="0" animBg="1"/>
      <p:bldP spid="20" grpId="0" animBg="1"/>
      <p:bldP spid="21" grpId="0" animBg="1"/>
      <p:bldP spid="54" grpId="0" animBg="1"/>
      <p:bldP spid="7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12">
            <a:extLst>
              <a:ext uri="{FF2B5EF4-FFF2-40B4-BE49-F238E27FC236}">
                <a16:creationId xmlns:a16="http://schemas.microsoft.com/office/drawing/2014/main" id="{B67EF928-82FE-4F1B-9A3B-A1C375B08905}"/>
              </a:ext>
            </a:extLst>
          </p:cNvPr>
          <p:cNvSpPr>
            <a:spLocks noGrp="1"/>
          </p:cNvSpPr>
          <p:nvPr>
            <p:ph type="title"/>
          </p:nvPr>
        </p:nvSpPr>
        <p:spPr>
          <a:xfrm>
            <a:off x="237183" y="81674"/>
            <a:ext cx="5137702" cy="1843598"/>
          </a:xfrm>
        </p:spPr>
        <p:txBody>
          <a:bodyPr>
            <a:normAutofit/>
          </a:bodyPr>
          <a:lstStyle/>
          <a:p>
            <a:r>
              <a:rPr lang="en-US" sz="28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Quantifying degree to which alcohol admits increase as winter severity decreases:</a:t>
            </a:r>
          </a:p>
        </p:txBody>
      </p:sp>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Psychometrics, 2018</a:t>
            </a:r>
          </a:p>
        </p:txBody>
      </p:sp>
      <p:pic>
        <p:nvPicPr>
          <p:cNvPr id="4" name="Picture 3">
            <a:extLst>
              <a:ext uri="{FF2B5EF4-FFF2-40B4-BE49-F238E27FC236}">
                <a16:creationId xmlns:a16="http://schemas.microsoft.com/office/drawing/2014/main" id="{A5E2731D-C76E-4C07-A2AB-A25F6B2ABA3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78286" y="32657"/>
            <a:ext cx="5298418" cy="6858000"/>
          </a:xfrm>
          <a:prstGeom prst="rect">
            <a:avLst/>
          </a:prstGeom>
        </p:spPr>
      </p:pic>
      <p:sp>
        <p:nvSpPr>
          <p:cNvPr id="7" name="Oval 6">
            <a:extLst>
              <a:ext uri="{FF2B5EF4-FFF2-40B4-BE49-F238E27FC236}">
                <a16:creationId xmlns:a16="http://schemas.microsoft.com/office/drawing/2014/main" id="{0F54F17A-4AD5-4645-B9BC-F8F14A4D922F}"/>
              </a:ext>
            </a:extLst>
          </p:cNvPr>
          <p:cNvSpPr/>
          <p:nvPr/>
        </p:nvSpPr>
        <p:spPr>
          <a:xfrm>
            <a:off x="8883256" y="2269516"/>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7A6C43C-2B01-470F-8FDC-A40D68EF8C95}"/>
              </a:ext>
            </a:extLst>
          </p:cNvPr>
          <p:cNvSpPr/>
          <p:nvPr/>
        </p:nvSpPr>
        <p:spPr>
          <a:xfrm>
            <a:off x="9406434" y="3916932"/>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0657008-4A29-4FA4-B026-CF594CDFE657}"/>
              </a:ext>
            </a:extLst>
          </p:cNvPr>
          <p:cNvSpPr/>
          <p:nvPr/>
        </p:nvSpPr>
        <p:spPr>
          <a:xfrm>
            <a:off x="8373478" y="175874"/>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83E6C68-7878-4CA0-839A-5D69B37FD428}"/>
              </a:ext>
            </a:extLst>
          </p:cNvPr>
          <p:cNvSpPr/>
          <p:nvPr/>
        </p:nvSpPr>
        <p:spPr>
          <a:xfrm>
            <a:off x="8373477" y="1770749"/>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090F985-1EAA-4A53-85BA-C1192A0B8152}"/>
              </a:ext>
            </a:extLst>
          </p:cNvPr>
          <p:cNvSpPr/>
          <p:nvPr/>
        </p:nvSpPr>
        <p:spPr>
          <a:xfrm>
            <a:off x="8399953" y="3353615"/>
            <a:ext cx="578946"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7">
            <p14:nvContentPartPr>
              <p14:cNvPr id="31" name="Ink 30">
                <a:extLst>
                  <a:ext uri="{FF2B5EF4-FFF2-40B4-BE49-F238E27FC236}">
                    <a16:creationId xmlns:a16="http://schemas.microsoft.com/office/drawing/2014/main" id="{4DFF7410-EAC6-445D-A343-5F82552EBACA}"/>
                  </a:ext>
                </a:extLst>
              </p14:cNvPr>
              <p14:cNvContentPartPr/>
              <p14:nvPr/>
            </p14:nvContentPartPr>
            <p14:xfrm>
              <a:off x="6705480" y="7556360"/>
              <a:ext cx="360" cy="360"/>
            </p14:xfrm>
          </p:contentPart>
        </mc:Choice>
        <mc:Fallback xmlns="">
          <p:pic>
            <p:nvPicPr>
              <p:cNvPr id="31" name="Ink 30">
                <a:extLst>
                  <a:ext uri="{FF2B5EF4-FFF2-40B4-BE49-F238E27FC236}">
                    <a16:creationId xmlns:a16="http://schemas.microsoft.com/office/drawing/2014/main" id="{4DFF7410-EAC6-445D-A343-5F82552EBACA}"/>
                  </a:ext>
                </a:extLst>
              </p:cNvPr>
              <p:cNvPicPr/>
              <p:nvPr/>
            </p:nvPicPr>
            <p:blipFill>
              <a:blip r:embed="rId8"/>
              <a:stretch>
                <a:fillRect/>
              </a:stretch>
            </p:blipFill>
            <p:spPr>
              <a:xfrm>
                <a:off x="6669480" y="7484360"/>
                <a:ext cx="7200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46" name="Ink 45">
                <a:extLst>
                  <a:ext uri="{FF2B5EF4-FFF2-40B4-BE49-F238E27FC236}">
                    <a16:creationId xmlns:a16="http://schemas.microsoft.com/office/drawing/2014/main" id="{8578E087-4D41-4993-90FB-800E20D4D8ED}"/>
                  </a:ext>
                </a:extLst>
              </p14:cNvPr>
              <p14:cNvContentPartPr/>
              <p14:nvPr/>
            </p14:nvContentPartPr>
            <p14:xfrm>
              <a:off x="8527495" y="6765231"/>
              <a:ext cx="238680" cy="2880"/>
            </p14:xfrm>
          </p:contentPart>
        </mc:Choice>
        <mc:Fallback xmlns="">
          <p:pic>
            <p:nvPicPr>
              <p:cNvPr id="46" name="Ink 45">
                <a:extLst>
                  <a:ext uri="{FF2B5EF4-FFF2-40B4-BE49-F238E27FC236}">
                    <a16:creationId xmlns:a16="http://schemas.microsoft.com/office/drawing/2014/main" id="{8578E087-4D41-4993-90FB-800E20D4D8ED}"/>
                  </a:ext>
                </a:extLst>
              </p:cNvPr>
              <p:cNvPicPr/>
              <p:nvPr/>
            </p:nvPicPr>
            <p:blipFill>
              <a:blip r:embed="rId10"/>
              <a:stretch>
                <a:fillRect/>
              </a:stretch>
            </p:blipFill>
            <p:spPr>
              <a:xfrm>
                <a:off x="8491495" y="6693231"/>
                <a:ext cx="310320" cy="1465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52" name="Ink 51">
                <a:extLst>
                  <a:ext uri="{FF2B5EF4-FFF2-40B4-BE49-F238E27FC236}">
                    <a16:creationId xmlns:a16="http://schemas.microsoft.com/office/drawing/2014/main" id="{DC35F095-E28A-4889-9E42-CC5865389F1F}"/>
                  </a:ext>
                </a:extLst>
              </p14:cNvPr>
              <p14:cNvContentPartPr/>
              <p14:nvPr/>
            </p14:nvContentPartPr>
            <p14:xfrm rot="10800000" flipV="1">
              <a:off x="6324598" y="340471"/>
              <a:ext cx="422133" cy="60778"/>
            </p14:xfrm>
          </p:contentPart>
        </mc:Choice>
        <mc:Fallback xmlns="">
          <p:pic>
            <p:nvPicPr>
              <p:cNvPr id="52" name="Ink 51">
                <a:extLst>
                  <a:ext uri="{FF2B5EF4-FFF2-40B4-BE49-F238E27FC236}">
                    <a16:creationId xmlns:a16="http://schemas.microsoft.com/office/drawing/2014/main" id="{DC35F095-E28A-4889-9E42-CC5865389F1F}"/>
                  </a:ext>
                </a:extLst>
              </p:cNvPr>
              <p:cNvPicPr/>
              <p:nvPr/>
            </p:nvPicPr>
            <p:blipFill>
              <a:blip r:embed="rId16"/>
              <a:stretch>
                <a:fillRect/>
              </a:stretch>
            </p:blipFill>
            <p:spPr>
              <a:xfrm rot="10800000" flipV="1">
                <a:off x="6288580" y="263047"/>
                <a:ext cx="493809" cy="215239"/>
              </a:xfrm>
              <a:prstGeom prst="rect">
                <a:avLst/>
              </a:prstGeom>
            </p:spPr>
          </p:pic>
        </mc:Fallback>
      </mc:AlternateContent>
      <p:sp>
        <p:nvSpPr>
          <p:cNvPr id="54" name="Oval 53">
            <a:extLst>
              <a:ext uri="{FF2B5EF4-FFF2-40B4-BE49-F238E27FC236}">
                <a16:creationId xmlns:a16="http://schemas.microsoft.com/office/drawing/2014/main" id="{B4B05BA5-5DB9-4F94-9421-FE2882A38D75}"/>
              </a:ext>
            </a:extLst>
          </p:cNvPr>
          <p:cNvSpPr/>
          <p:nvPr/>
        </p:nvSpPr>
        <p:spPr>
          <a:xfrm>
            <a:off x="8947636" y="3380502"/>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17">
            <p14:nvContentPartPr>
              <p14:cNvPr id="56" name="Ink 55">
                <a:extLst>
                  <a:ext uri="{FF2B5EF4-FFF2-40B4-BE49-F238E27FC236}">
                    <a16:creationId xmlns:a16="http://schemas.microsoft.com/office/drawing/2014/main" id="{45CA6EE0-EE72-4503-9B23-F1AC06BB2D8C}"/>
                  </a:ext>
                </a:extLst>
              </p14:cNvPr>
              <p14:cNvContentPartPr/>
              <p14:nvPr/>
            </p14:nvContentPartPr>
            <p14:xfrm>
              <a:off x="9050995" y="6762351"/>
              <a:ext cx="238680" cy="2880"/>
            </p14:xfrm>
          </p:contentPart>
        </mc:Choice>
        <mc:Fallback xmlns="">
          <p:pic>
            <p:nvPicPr>
              <p:cNvPr id="56" name="Ink 55">
                <a:extLst>
                  <a:ext uri="{FF2B5EF4-FFF2-40B4-BE49-F238E27FC236}">
                    <a16:creationId xmlns:a16="http://schemas.microsoft.com/office/drawing/2014/main" id="{45CA6EE0-EE72-4503-9B23-F1AC06BB2D8C}"/>
                  </a:ext>
                </a:extLst>
              </p:cNvPr>
              <p:cNvPicPr/>
              <p:nvPr/>
            </p:nvPicPr>
            <p:blipFill>
              <a:blip r:embed="rId10"/>
              <a:stretch>
                <a:fillRect/>
              </a:stretch>
            </p:blipFill>
            <p:spPr>
              <a:xfrm>
                <a:off x="9014995" y="6690351"/>
                <a:ext cx="310320" cy="146520"/>
              </a:xfrm>
              <a:prstGeom prst="rect">
                <a:avLst/>
              </a:prstGeom>
            </p:spPr>
          </p:pic>
        </mc:Fallback>
      </mc:AlternateContent>
      <p:sp>
        <p:nvSpPr>
          <p:cNvPr id="75" name="Oval 74">
            <a:extLst>
              <a:ext uri="{FF2B5EF4-FFF2-40B4-BE49-F238E27FC236}">
                <a16:creationId xmlns:a16="http://schemas.microsoft.com/office/drawing/2014/main" id="{BCB61331-607B-4F34-8599-B853FCA7C386}"/>
              </a:ext>
            </a:extLst>
          </p:cNvPr>
          <p:cNvSpPr/>
          <p:nvPr/>
        </p:nvSpPr>
        <p:spPr>
          <a:xfrm>
            <a:off x="10445356" y="4555516"/>
            <a:ext cx="574159"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237184" y="2735938"/>
            <a:ext cx="5467446" cy="3665755"/>
          </a:xfrm>
        </p:spPr>
        <p:txBody>
          <a:bodyPr>
            <a:noAutofit/>
          </a:bodyPr>
          <a:lstStyle/>
          <a:p>
            <a:pPr marL="0" indent="-342900">
              <a:spcBef>
                <a:spcPts val="0"/>
              </a:spcBef>
              <a:spcAft>
                <a:spcPts val="600"/>
              </a:spcAft>
              <a:buFont typeface="Wingdings" panose="05000000000000000000" pitchFamily="2" charset="2"/>
              <a:buChar char="v"/>
            </a:pPr>
            <a:r>
              <a:rPr lang="en-US" sz="2400" dirty="0">
                <a:solidFill>
                  <a:schemeClr val="bg1"/>
                </a:solidFill>
                <a:latin typeface="MS UI Gothic" panose="020B0600070205080204" pitchFamily="34" charset="-128"/>
                <a:ea typeface="MS UI Gothic" panose="020B0600070205080204" pitchFamily="34" charset="-128"/>
              </a:rPr>
              <a:t>Correlation of  -1.0 indicates a perfect</a:t>
            </a:r>
            <a:r>
              <a:rPr lang="en-US" sz="2400">
                <a:solidFill>
                  <a:schemeClr val="bg1"/>
                </a:solidFill>
                <a:latin typeface="MS UI Gothic" panose="020B0600070205080204" pitchFamily="34" charset="-128"/>
                <a:ea typeface="MS UI Gothic" panose="020B0600070205080204" pitchFamily="34" charset="-128"/>
              </a:rPr>
              <a:t>, +to  </a:t>
            </a:r>
            <a:r>
              <a:rPr lang="en-US" sz="2400" dirty="0">
                <a:solidFill>
                  <a:schemeClr val="bg1"/>
                </a:solidFill>
                <a:latin typeface="MS UI Gothic" panose="020B0600070205080204" pitchFamily="34" charset="-128"/>
                <a:ea typeface="MS UI Gothic" panose="020B0600070205080204" pitchFamily="34" charset="-128"/>
              </a:rPr>
              <a:t>-1, relationship.</a:t>
            </a:r>
          </a:p>
          <a:p>
            <a:pPr marL="0" indent="-342900">
              <a:spcBef>
                <a:spcPts val="0"/>
              </a:spcBef>
              <a:spcAft>
                <a:spcPts val="600"/>
              </a:spcAft>
              <a:buFont typeface="Wingdings" panose="05000000000000000000" pitchFamily="2" charset="2"/>
              <a:buChar char="v"/>
            </a:pPr>
            <a:endParaRPr lang="en-US" sz="2400" dirty="0">
              <a:solidFill>
                <a:schemeClr val="bg1"/>
              </a:solidFill>
              <a:latin typeface="MS UI Gothic" panose="020B0600070205080204" pitchFamily="34" charset="-128"/>
              <a:ea typeface="MS UI Gothic" panose="020B0600070205080204" pitchFamily="34" charset="-128"/>
            </a:endParaRPr>
          </a:p>
          <a:p>
            <a:pPr marL="0" indent="-342900">
              <a:spcBef>
                <a:spcPts val="0"/>
              </a:spcBef>
              <a:spcAft>
                <a:spcPts val="600"/>
              </a:spcAft>
              <a:buFont typeface="Wingdings" panose="05000000000000000000" pitchFamily="2" charset="2"/>
              <a:buChar char="v"/>
            </a:pPr>
            <a:r>
              <a:rPr lang="en-US" sz="2400" dirty="0">
                <a:solidFill>
                  <a:schemeClr val="bg1"/>
                </a:solidFill>
                <a:latin typeface="MS UI Gothic" panose="020B0600070205080204" pitchFamily="34" charset="-128"/>
                <a:ea typeface="MS UI Gothic" panose="020B0600070205080204" pitchFamily="34" charset="-128"/>
              </a:rPr>
              <a:t>Length and start scale have the strongest negative correlations, for total admissions and subgroups.</a:t>
            </a:r>
          </a:p>
          <a:p>
            <a:pPr marL="0" indent="-342900">
              <a:spcBef>
                <a:spcPts val="0"/>
              </a:spcBef>
              <a:spcAft>
                <a:spcPts val="600"/>
              </a:spcAft>
              <a:buFont typeface="Wingdings" panose="05000000000000000000" pitchFamily="2" charset="2"/>
              <a:buChar char="v"/>
            </a:pPr>
            <a:endParaRPr lang="en-US" sz="2400" dirty="0">
              <a:solidFill>
                <a:schemeClr val="bg1"/>
              </a:solidFill>
              <a:latin typeface="MS UI Gothic" panose="020B0600070205080204" pitchFamily="34" charset="-128"/>
              <a:ea typeface="MS UI Gothic" panose="020B0600070205080204" pitchFamily="34" charset="-128"/>
            </a:endParaRPr>
          </a:p>
          <a:p>
            <a:pPr marL="0" indent="-342900">
              <a:spcBef>
                <a:spcPts val="0"/>
              </a:spcBef>
              <a:spcAft>
                <a:spcPts val="600"/>
              </a:spcAft>
              <a:buFont typeface="Wingdings" panose="05000000000000000000" pitchFamily="2" charset="2"/>
              <a:buChar char="v"/>
            </a:pPr>
            <a:r>
              <a:rPr lang="en-US" sz="2400" dirty="0">
                <a:solidFill>
                  <a:schemeClr val="bg1"/>
                </a:solidFill>
                <a:latin typeface="MS UI Gothic" panose="020B0600070205080204" pitchFamily="34" charset="-128"/>
                <a:ea typeface="MS UI Gothic" panose="020B0600070205080204" pitchFamily="34" charset="-128"/>
              </a:rPr>
              <a:t>Relationships shown here are </a:t>
            </a:r>
            <a:r>
              <a:rPr lang="en-US" sz="2400" spc="150" dirty="0">
                <a:solidFill>
                  <a:schemeClr val="bg1"/>
                </a:solidFill>
                <a:uFill>
                  <a:solidFill>
                    <a:schemeClr val="accent2"/>
                  </a:solidFill>
                </a:uFill>
                <a:latin typeface="MS UI Gothic" panose="020B0600070205080204" pitchFamily="34" charset="-128"/>
                <a:ea typeface="MS UI Gothic" panose="020B0600070205080204" pitchFamily="34" charset="-128"/>
              </a:rPr>
              <a:t>weak</a:t>
            </a:r>
            <a:r>
              <a:rPr lang="en-US" sz="2400" u="dotted" spc="150" dirty="0">
                <a:solidFill>
                  <a:schemeClr val="bg1"/>
                </a:solidFill>
                <a:uFill>
                  <a:solidFill>
                    <a:schemeClr val="accent2"/>
                  </a:solidFill>
                </a:uFill>
                <a:latin typeface="MS UI Gothic" panose="020B0600070205080204" pitchFamily="34" charset="-128"/>
                <a:ea typeface="MS UI Gothic" panose="020B0600070205080204" pitchFamily="34" charset="-128"/>
              </a:rPr>
              <a:t>.</a:t>
            </a:r>
            <a:r>
              <a:rPr lang="en-US" sz="2400" b="1" u="dotted" spc="150" dirty="0">
                <a:solidFill>
                  <a:schemeClr val="bg1"/>
                </a:solidFill>
                <a:uFill>
                  <a:solidFill>
                    <a:srgbClr val="C00000"/>
                  </a:solidFill>
                </a:uFill>
                <a:latin typeface="MS UI Gothic" panose="020B0600070205080204" pitchFamily="34" charset="-128"/>
                <a:ea typeface="MS UI Gothic" panose="020B0600070205080204" pitchFamily="34" charset="-128"/>
              </a:rPr>
              <a:t> </a:t>
            </a:r>
            <a:endParaRPr lang="en-US" sz="1800" dirty="0">
              <a:solidFill>
                <a:schemeClr val="bg1"/>
              </a:solidFill>
              <a:latin typeface="MS UI Gothic" panose="020B0600070205080204" pitchFamily="34" charset="-128"/>
              <a:ea typeface="MS UI Gothic" panose="020B0600070205080204" pitchFamily="34" charset="-128"/>
            </a:endParaRPr>
          </a:p>
        </p:txBody>
      </p:sp>
      <p:sp>
        <p:nvSpPr>
          <p:cNvPr id="29" name="Title 12">
            <a:extLst>
              <a:ext uri="{FF2B5EF4-FFF2-40B4-BE49-F238E27FC236}">
                <a16:creationId xmlns:a16="http://schemas.microsoft.com/office/drawing/2014/main" id="{634FFDB8-D770-4730-B747-03D3620E7F6A}"/>
              </a:ext>
            </a:extLst>
          </p:cNvPr>
          <p:cNvSpPr txBox="1">
            <a:spLocks/>
          </p:cNvSpPr>
          <p:nvPr/>
        </p:nvSpPr>
        <p:spPr>
          <a:xfrm rot="10800000" flipV="1">
            <a:off x="92982" y="69913"/>
            <a:ext cx="1606728" cy="345862"/>
          </a:xfrm>
          <a:prstGeom prst="rect">
            <a:avLst/>
          </a:prstGeom>
        </p:spPr>
        <p:txBody>
          <a:bodyPr vert="horz" anchor="ctr">
            <a:normAutofit fontScale="92500" lnSpcReduction="100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l"/>
            <a:r>
              <a:rPr lang="en-US" sz="1800" b="0" i="1" u="sng" dirty="0">
                <a:solidFill>
                  <a:schemeClr val="bg2"/>
                </a:solidFill>
                <a:effectLst/>
                <a:latin typeface="MS UI Gothic" panose="020B0600070205080204" pitchFamily="34" charset="-128"/>
                <a:ea typeface="MS UI Gothic" panose="020B0600070205080204" pitchFamily="34" charset="-128"/>
                <a:cs typeface="+mn-cs"/>
              </a:rPr>
              <a:t>Correlations</a:t>
            </a:r>
            <a:r>
              <a:rPr lang="en-US" sz="1800" b="0" i="1" dirty="0">
                <a:solidFill>
                  <a:schemeClr val="bg2"/>
                </a:solidFill>
                <a:effectLst/>
                <a:latin typeface="MS UI Gothic" panose="020B0600070205080204" pitchFamily="34" charset="-128"/>
                <a:ea typeface="MS UI Gothic" panose="020B0600070205080204" pitchFamily="34" charset="-128"/>
                <a:cs typeface="+mn-cs"/>
              </a:rPr>
              <a:t>:</a:t>
            </a:r>
          </a:p>
        </p:txBody>
      </p:sp>
      <p:sp>
        <p:nvSpPr>
          <p:cNvPr id="34" name="Title 12">
            <a:extLst>
              <a:ext uri="{FF2B5EF4-FFF2-40B4-BE49-F238E27FC236}">
                <a16:creationId xmlns:a16="http://schemas.microsoft.com/office/drawing/2014/main" id="{72CA1D68-B7ED-4C41-8BCE-E7843576DB4B}"/>
              </a:ext>
            </a:extLst>
          </p:cNvPr>
          <p:cNvSpPr txBox="1">
            <a:spLocks/>
          </p:cNvSpPr>
          <p:nvPr/>
        </p:nvSpPr>
        <p:spPr>
          <a:xfrm>
            <a:off x="575371" y="1904095"/>
            <a:ext cx="4747658" cy="692061"/>
          </a:xfrm>
          <a:prstGeom prst="rect">
            <a:avLst/>
          </a:prstGeom>
        </p:spPr>
        <p:txBody>
          <a:bodyPr vert="horz"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3200" i="1"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NOT A LOT</a:t>
            </a:r>
          </a:p>
        </p:txBody>
      </p:sp>
      <p:sp>
        <p:nvSpPr>
          <p:cNvPr id="35" name="Title 12">
            <a:extLst>
              <a:ext uri="{FF2B5EF4-FFF2-40B4-BE49-F238E27FC236}">
                <a16:creationId xmlns:a16="http://schemas.microsoft.com/office/drawing/2014/main" id="{4EB40357-62F9-440F-A4A1-25D74F9E15AD}"/>
              </a:ext>
            </a:extLst>
          </p:cNvPr>
          <p:cNvSpPr txBox="1">
            <a:spLocks/>
          </p:cNvSpPr>
          <p:nvPr/>
        </p:nvSpPr>
        <p:spPr>
          <a:xfrm>
            <a:off x="249729" y="83462"/>
            <a:ext cx="5137702" cy="1843598"/>
          </a:xfrm>
          <a:prstGeom prst="rect">
            <a:avLst/>
          </a:prstGeom>
        </p:spPr>
        <p:txBody>
          <a:bodyPr vert="horz" anchor="ctr">
            <a:norm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28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Quantifying </a:t>
            </a:r>
            <a:r>
              <a:rPr lang="en-US" sz="2800" u="sng"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degree to which alcohol admits increase as winter severity decreases:</a:t>
            </a:r>
          </a:p>
        </p:txBody>
      </p:sp>
      <p:sp>
        <p:nvSpPr>
          <p:cNvPr id="22" name="Oval 21">
            <a:extLst>
              <a:ext uri="{FF2B5EF4-FFF2-40B4-BE49-F238E27FC236}">
                <a16:creationId xmlns:a16="http://schemas.microsoft.com/office/drawing/2014/main" id="{D880113E-0B84-445C-ADE9-E77629075944}"/>
              </a:ext>
            </a:extLst>
          </p:cNvPr>
          <p:cNvSpPr/>
          <p:nvPr/>
        </p:nvSpPr>
        <p:spPr>
          <a:xfrm>
            <a:off x="8399953" y="4437714"/>
            <a:ext cx="578946" cy="563317"/>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udio 4">
            <a:hlinkClick r:id="" action="ppaction://media"/>
            <a:extLst>
              <a:ext uri="{FF2B5EF4-FFF2-40B4-BE49-F238E27FC236}">
                <a16:creationId xmlns:a16="http://schemas.microsoft.com/office/drawing/2014/main" id="{328CDB87-3328-472F-9B43-B6C178B8B538}"/>
              </a:ext>
            </a:extLst>
          </p:cNvPr>
          <p:cNvPicPr>
            <a:picLocks noChangeAspect="1"/>
          </p:cNvPicPr>
          <p:nvPr>
            <a:audioFile r:link="rId3"/>
            <p:extLst>
              <p:ext uri="{DAA4B4D4-6D71-4841-9C94-3DE7FCFB9230}">
                <p14:media xmlns:p14="http://schemas.microsoft.com/office/powerpoint/2010/main" r:embed="rId2"/>
              </p:ext>
            </p:extLst>
          </p:nvPr>
        </p:nvPicPr>
        <p:blipFill>
          <a:blip r:embed="rId1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155668035"/>
      </p:ext>
    </p:extLst>
  </p:cSld>
  <p:clrMapOvr>
    <a:masterClrMapping/>
  </p:clrMapOvr>
  <mc:AlternateContent xmlns:mc="http://schemas.openxmlformats.org/markup-compatibility/2006" xmlns:p14="http://schemas.microsoft.com/office/powerpoint/2010/main">
    <mc:Choice Requires="p14">
      <p:transition spd="med" p14:dur="700" advTm="41656">
        <p:fade/>
      </p:transition>
    </mc:Choice>
    <mc:Fallback xmlns="">
      <p:transition spd="med" advTm="4165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Effect transition="in" filter="fade">
                                      <p:cBhvr>
                                        <p:cTn id="11" dur="500"/>
                                        <p:tgtEl>
                                          <p:spTgt spid="1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7">
                                            <p:txEl>
                                              <p:pRg st="2" end="2"/>
                                            </p:txEl>
                                          </p:spTgt>
                                        </p:tgtEl>
                                        <p:attrNameLst>
                                          <p:attrName>style.visibility</p:attrName>
                                        </p:attrNameLst>
                                      </p:cBhvr>
                                      <p:to>
                                        <p:strVal val="visible"/>
                                      </p:to>
                                    </p:set>
                                    <p:animEffect transition="in" filter="fade">
                                      <p:cBhvr>
                                        <p:cTn id="16" dur="500"/>
                                        <p:tgtEl>
                                          <p:spTgt spid="17">
                                            <p:txEl>
                                              <p:pRg st="2" end="2"/>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nodeType="with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nodeType="withEffect">
                                  <p:stCondLst>
                                    <p:cond delay="0"/>
                                  </p:stCondLst>
                                  <p:childTnLst>
                                    <p:set>
                                      <p:cBhvr>
                                        <p:cTn id="24" dur="1" fill="hold">
                                          <p:stCondLst>
                                            <p:cond delay="0"/>
                                          </p:stCondLst>
                                        </p:cTn>
                                        <p:tgtEl>
                                          <p:spTgt spid="56"/>
                                        </p:tgtEl>
                                        <p:attrNameLst>
                                          <p:attrName>style.visibility</p:attrName>
                                        </p:attrNameLst>
                                      </p:cBhvr>
                                      <p:to>
                                        <p:strVal val="visible"/>
                                      </p:to>
                                    </p:set>
                                    <p:animEffect transition="in" filter="fade">
                                      <p:cBhvr>
                                        <p:cTn id="25" dur="500"/>
                                        <p:tgtEl>
                                          <p:spTgt spid="5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xEl>
                                              <p:pRg st="4" end="4"/>
                                            </p:txEl>
                                          </p:spTgt>
                                        </p:tgtEl>
                                        <p:attrNameLst>
                                          <p:attrName>style.visibility</p:attrName>
                                        </p:attrNameLst>
                                      </p:cBhvr>
                                      <p:to>
                                        <p:strVal val="visible"/>
                                      </p:to>
                                    </p:set>
                                    <p:animEffect transition="in" filter="fade">
                                      <p:cBhvr>
                                        <p:cTn id="30" dur="500"/>
                                        <p:tgtEl>
                                          <p:spTgt spid="17">
                                            <p:txEl>
                                              <p:pRg st="4" end="4"/>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75"/>
                                        </p:tgtEl>
                                        <p:attrNameLst>
                                          <p:attrName>style.visibility</p:attrName>
                                        </p:attrNameLst>
                                      </p:cBhvr>
                                      <p:to>
                                        <p:strVal val="visible"/>
                                      </p:to>
                                    </p:set>
                                    <p:animEffect transition="in" filter="fade">
                                      <p:cBhvr>
                                        <p:cTn id="33" dur="500"/>
                                        <p:tgtEl>
                                          <p:spTgt spid="75"/>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35"/>
                                        </p:tgtEl>
                                        <p:attrNameLst>
                                          <p:attrName>style.visibility</p:attrName>
                                        </p:attrNameLst>
                                      </p:cBhvr>
                                      <p:to>
                                        <p:strVal val="visible"/>
                                      </p:to>
                                    </p:set>
                                    <p:anim calcmode="lin" valueType="num">
                                      <p:cBhvr additive="base">
                                        <p:cTn id="38" dur="500" fill="hold"/>
                                        <p:tgtEl>
                                          <p:spTgt spid="35"/>
                                        </p:tgtEl>
                                        <p:attrNameLst>
                                          <p:attrName>ppt_x</p:attrName>
                                        </p:attrNameLst>
                                      </p:cBhvr>
                                      <p:tavLst>
                                        <p:tav tm="0">
                                          <p:val>
                                            <p:strVal val="#ppt_x"/>
                                          </p:val>
                                        </p:tav>
                                        <p:tav tm="100000">
                                          <p:val>
                                            <p:strVal val="#ppt_x"/>
                                          </p:val>
                                        </p:tav>
                                      </p:tavLst>
                                    </p:anim>
                                    <p:anim calcmode="lin" valueType="num">
                                      <p:cBhvr additive="base">
                                        <p:cTn id="39"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34"/>
                                        </p:tgtEl>
                                        <p:attrNameLst>
                                          <p:attrName>style.visibility</p:attrName>
                                        </p:attrNameLst>
                                      </p:cBhvr>
                                      <p:to>
                                        <p:strVal val="visible"/>
                                      </p:to>
                                    </p:set>
                                    <p:anim calcmode="lin" valueType="num">
                                      <p:cBhvr additive="base">
                                        <p:cTn id="44" dur="500" fill="hold"/>
                                        <p:tgtEl>
                                          <p:spTgt spid="34"/>
                                        </p:tgtEl>
                                        <p:attrNameLst>
                                          <p:attrName>ppt_x</p:attrName>
                                        </p:attrNameLst>
                                      </p:cBhvr>
                                      <p:tavLst>
                                        <p:tav tm="0">
                                          <p:val>
                                            <p:strVal val="#ppt_x"/>
                                          </p:val>
                                        </p:tav>
                                        <p:tav tm="100000">
                                          <p:val>
                                            <p:strVal val="#ppt_x"/>
                                          </p:val>
                                        </p:tav>
                                      </p:tavLst>
                                    </p:anim>
                                    <p:anim calcmode="lin" valueType="num">
                                      <p:cBhvr additive="base">
                                        <p:cTn id="45"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6" fill="hold" display="0">
                  <p:stCondLst>
                    <p:cond delay="indefinite"/>
                  </p:stCondLst>
                  <p:endCondLst>
                    <p:cond evt="onStopAudio" delay="0">
                      <p:tgtEl>
                        <p:sldTgt/>
                      </p:tgtEl>
                    </p:cond>
                  </p:endCondLst>
                </p:cTn>
                <p:tgtEl>
                  <p:spTgt spid="5"/>
                </p:tgtEl>
              </p:cMediaNode>
            </p:audio>
          </p:childTnLst>
        </p:cTn>
      </p:par>
    </p:tnLst>
    <p:bldLst>
      <p:bldP spid="75" grpId="0" animBg="1"/>
      <p:bldP spid="34" grpId="0"/>
      <p:bldP spid="3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316330" y="890834"/>
            <a:ext cx="10313570" cy="4386015"/>
          </a:xfrm>
        </p:spPr>
        <p:txBody>
          <a:bodyPr>
            <a:noAutofit/>
          </a:bodyPr>
          <a:lstStyle/>
          <a:p>
            <a:pPr marL="137160" lvl="0" indent="0">
              <a:lnSpc>
                <a:spcPct val="150000"/>
              </a:lnSpc>
              <a:buNone/>
            </a:pPr>
            <a:r>
              <a:rPr lang="en-US" sz="1800" dirty="0">
                <a:solidFill>
                  <a:schemeClr val="bg2"/>
                </a:solidFill>
                <a:latin typeface="MS UI Gothic" panose="020B0600070205080204" pitchFamily="34" charset="-128"/>
                <a:ea typeface="MS UI Gothic" panose="020B0600070205080204" pitchFamily="34" charset="-128"/>
              </a:rPr>
              <a:t>The likelihood a predictive algorithm could be developed was reduced because of:</a:t>
            </a:r>
          </a:p>
          <a:p>
            <a:pPr marL="651510" indent="-514350">
              <a:lnSpc>
                <a:spcPct val="150000"/>
              </a:lnSpc>
              <a:buFont typeface="+mj-lt"/>
              <a:buAutoNum type="alphaUcPeriod"/>
            </a:pPr>
            <a:r>
              <a:rPr lang="en-US" sz="1800" dirty="0">
                <a:solidFill>
                  <a:schemeClr val="bg2"/>
                </a:solidFill>
                <a:latin typeface="MS UI Gothic" panose="020B0600070205080204" pitchFamily="34" charset="-128"/>
                <a:ea typeface="MS UI Gothic" panose="020B0600070205080204" pitchFamily="34" charset="-128"/>
              </a:rPr>
              <a:t>Characteristics of the </a:t>
            </a:r>
            <a:r>
              <a:rPr lang="en-US" sz="1800" b="1" dirty="0">
                <a:solidFill>
                  <a:schemeClr val="bg2"/>
                </a:solidFill>
                <a:latin typeface="MS UI Gothic" panose="020B0600070205080204" pitchFamily="34" charset="-128"/>
                <a:ea typeface="MS UI Gothic" panose="020B0600070205080204" pitchFamily="34" charset="-128"/>
              </a:rPr>
              <a:t>data</a:t>
            </a:r>
            <a:r>
              <a:rPr lang="en-US" sz="1800" dirty="0">
                <a:solidFill>
                  <a:schemeClr val="bg2"/>
                </a:solidFill>
                <a:latin typeface="MS UI Gothic" panose="020B0600070205080204" pitchFamily="34" charset="-128"/>
                <a:ea typeface="MS UI Gothic" panose="020B0600070205080204" pitchFamily="34" charset="-128"/>
              </a:rPr>
              <a:t>:, i.e.,  only 23 data points.</a:t>
            </a:r>
          </a:p>
          <a:p>
            <a:pPr marL="651510" indent="-514350">
              <a:lnSpc>
                <a:spcPct val="150000"/>
              </a:lnSpc>
              <a:buFont typeface="+mj-lt"/>
              <a:buAutoNum type="alphaUcPeriod"/>
            </a:pPr>
            <a:r>
              <a:rPr lang="en-US" sz="1800" dirty="0">
                <a:solidFill>
                  <a:schemeClr val="bg2"/>
                </a:solidFill>
                <a:latin typeface="MS UI Gothic" panose="020B0600070205080204" pitchFamily="34" charset="-128"/>
                <a:ea typeface="MS UI Gothic" panose="020B0600070205080204" pitchFamily="34" charset="-128"/>
              </a:rPr>
              <a:t>Characteristics of the </a:t>
            </a:r>
            <a:r>
              <a:rPr lang="en-US" sz="1800" b="1" dirty="0">
                <a:solidFill>
                  <a:schemeClr val="bg2"/>
                </a:solidFill>
                <a:latin typeface="MS UI Gothic" panose="020B0600070205080204" pitchFamily="34" charset="-128"/>
                <a:ea typeface="MS UI Gothic" panose="020B0600070205080204" pitchFamily="34" charset="-128"/>
              </a:rPr>
              <a:t>outcome</a:t>
            </a:r>
            <a:r>
              <a:rPr lang="en-US" sz="1800" dirty="0">
                <a:solidFill>
                  <a:schemeClr val="bg2"/>
                </a:solidFill>
                <a:latin typeface="MS UI Gothic" panose="020B0600070205080204" pitchFamily="34" charset="-128"/>
                <a:ea typeface="MS UI Gothic" panose="020B0600070205080204" pitchFamily="34" charset="-128"/>
              </a:rPr>
              <a:t> we were attempting to predict, i.e., a large numerical range.</a:t>
            </a:r>
          </a:p>
          <a:p>
            <a:pPr marL="137160" indent="0">
              <a:lnSpc>
                <a:spcPct val="150000"/>
              </a:lnSpc>
              <a:buNone/>
            </a:pPr>
            <a:r>
              <a:rPr lang="en-US" sz="1800" dirty="0">
                <a:solidFill>
                  <a:schemeClr val="bg2"/>
                </a:solidFill>
                <a:latin typeface="MS UI Gothic" panose="020B0600070205080204" pitchFamily="34" charset="-128"/>
                <a:ea typeface="MS UI Gothic" panose="020B0600070205080204" pitchFamily="34" charset="-128"/>
              </a:rPr>
              <a:t>Taken together:</a:t>
            </a:r>
          </a:p>
          <a:p>
            <a:pPr marL="651510" indent="-514350">
              <a:lnSpc>
                <a:spcPct val="150000"/>
              </a:lnSpc>
              <a:buFont typeface="+mj-lt"/>
              <a:buAutoNum type="alphaUcPeriod"/>
            </a:pPr>
            <a:r>
              <a:rPr lang="en-US" sz="1800" dirty="0">
                <a:solidFill>
                  <a:schemeClr val="bg2"/>
                </a:solidFill>
                <a:latin typeface="MS UI Gothic" panose="020B0600070205080204" pitchFamily="34" charset="-128"/>
                <a:ea typeface="MS UI Gothic" panose="020B0600070205080204" pitchFamily="34" charset="-128"/>
              </a:rPr>
              <a:t>Hampered our ability to reliably </a:t>
            </a:r>
            <a:r>
              <a:rPr lang="en-US" sz="1800" b="1" dirty="0">
                <a:solidFill>
                  <a:schemeClr val="bg2"/>
                </a:solidFill>
                <a:latin typeface="MS UI Gothic" panose="020B0600070205080204" pitchFamily="34" charset="-128"/>
                <a:ea typeface="MS UI Gothic" panose="020B0600070205080204" pitchFamily="34" charset="-128"/>
              </a:rPr>
              <a:t>replicate and verify </a:t>
            </a:r>
            <a:r>
              <a:rPr lang="en-US" sz="1800" dirty="0">
                <a:solidFill>
                  <a:schemeClr val="bg2"/>
                </a:solidFill>
                <a:latin typeface="MS UI Gothic" panose="020B0600070205080204" pitchFamily="34" charset="-128"/>
                <a:ea typeface="MS UI Gothic" panose="020B0600070205080204" pitchFamily="34" charset="-128"/>
              </a:rPr>
              <a:t>any observed effects.</a:t>
            </a:r>
          </a:p>
          <a:p>
            <a:pPr marL="651510" indent="-514350">
              <a:lnSpc>
                <a:spcPct val="150000"/>
              </a:lnSpc>
              <a:buFont typeface="+mj-lt"/>
              <a:buAutoNum type="alphaUcPeriod"/>
            </a:pPr>
            <a:r>
              <a:rPr lang="en-US" sz="1800" dirty="0">
                <a:solidFill>
                  <a:schemeClr val="bg2"/>
                </a:solidFill>
                <a:latin typeface="MS UI Gothic" panose="020B0600070205080204" pitchFamily="34" charset="-128"/>
                <a:ea typeface="MS UI Gothic" panose="020B0600070205080204" pitchFamily="34" charset="-128"/>
              </a:rPr>
              <a:t>All applicable techniques </a:t>
            </a:r>
            <a:r>
              <a:rPr lang="en-US" sz="1800" b="1" dirty="0">
                <a:solidFill>
                  <a:schemeClr val="bg2"/>
                </a:solidFill>
                <a:latin typeface="MS UI Gothic" panose="020B0600070205080204" pitchFamily="34" charset="-128"/>
                <a:ea typeface="MS UI Gothic" panose="020B0600070205080204" pitchFamily="34" charset="-128"/>
              </a:rPr>
              <a:t>failed </a:t>
            </a:r>
            <a:r>
              <a:rPr lang="en-US" sz="1800" dirty="0">
                <a:solidFill>
                  <a:schemeClr val="bg2"/>
                </a:solidFill>
                <a:latin typeface="MS UI Gothic" panose="020B0600070205080204" pitchFamily="34" charset="-128"/>
                <a:ea typeface="MS UI Gothic" panose="020B0600070205080204" pitchFamily="34" charset="-128"/>
              </a:rPr>
              <a:t>to produce a usable predictive result.</a:t>
            </a:r>
          </a:p>
          <a:p>
            <a:pPr marL="651510" indent="-514350" algn="ctr">
              <a:lnSpc>
                <a:spcPct val="150000"/>
              </a:lnSpc>
              <a:buFont typeface="+mj-lt"/>
              <a:buAutoNum type="alphaUcPeriod"/>
            </a:pPr>
            <a:endParaRPr lang="en-US" sz="1000" dirty="0">
              <a:solidFill>
                <a:schemeClr val="bg2"/>
              </a:solidFill>
              <a:latin typeface="MS UI Gothic" panose="020B0600070205080204" pitchFamily="34" charset="-128"/>
              <a:ea typeface="MS UI Gothic" panose="020B0600070205080204" pitchFamily="34" charset="-128"/>
            </a:endParaRPr>
          </a:p>
          <a:p>
            <a:pPr marL="137160" indent="0" algn="ctr">
              <a:buNone/>
            </a:pPr>
            <a:r>
              <a:rPr lang="en-US" sz="2000" dirty="0">
                <a:solidFill>
                  <a:schemeClr val="bg2"/>
                </a:solidFill>
                <a:latin typeface="MS UI Gothic" panose="020B0600070205080204" pitchFamily="34" charset="-128"/>
                <a:ea typeface="MS UI Gothic" panose="020B0600070205080204" pitchFamily="34" charset="-128"/>
              </a:rPr>
              <a:t>The consistent, observable relationship between winter severity and alcoholism intake</a:t>
            </a:r>
          </a:p>
          <a:p>
            <a:pPr marL="137160" indent="0" algn="ctr">
              <a:buNone/>
            </a:pPr>
            <a:r>
              <a:rPr lang="en-US" sz="2000" dirty="0">
                <a:solidFill>
                  <a:schemeClr val="bg2"/>
                </a:solidFill>
                <a:latin typeface="MS UI Gothic" panose="020B0600070205080204" pitchFamily="34" charset="-128"/>
                <a:ea typeface="MS UI Gothic" panose="020B0600070205080204" pitchFamily="34" charset="-128"/>
              </a:rPr>
              <a:t>didn’t have enough predictive power when applied to a population.</a:t>
            </a:r>
          </a:p>
          <a:p>
            <a:pPr marL="137160" indent="0">
              <a:lnSpc>
                <a:spcPct val="150000"/>
              </a:lnSpc>
              <a:buNone/>
            </a:pPr>
            <a:endParaRPr lang="en-US" sz="1600" dirty="0">
              <a:solidFill>
                <a:schemeClr val="bg2"/>
              </a:solidFill>
              <a:latin typeface="MS UI Gothic" panose="020B0600070205080204" pitchFamily="34" charset="-128"/>
              <a:ea typeface="MS UI Gothic" panose="020B0600070205080204" pitchFamily="34" charset="-128"/>
            </a:endParaRPr>
          </a:p>
        </p:txBody>
      </p:sp>
      <p:sp>
        <p:nvSpPr>
          <p:cNvPr id="13" name="Title 12"/>
          <p:cNvSpPr>
            <a:spLocks noGrp="1"/>
          </p:cNvSpPr>
          <p:nvPr>
            <p:ph type="title"/>
          </p:nvPr>
        </p:nvSpPr>
        <p:spPr>
          <a:xfrm>
            <a:off x="990966" y="151646"/>
            <a:ext cx="8964299" cy="668923"/>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Making predictions: Problematic data </a:t>
            </a:r>
          </a:p>
        </p:txBody>
      </p:sp>
      <p:sp>
        <p:nvSpPr>
          <p:cNvPr id="18" name="Title 12">
            <a:extLst>
              <a:ext uri="{FF2B5EF4-FFF2-40B4-BE49-F238E27FC236}">
                <a16:creationId xmlns:a16="http://schemas.microsoft.com/office/drawing/2014/main" id="{0AEE08AE-6429-4648-B615-5196D035E85F}"/>
              </a:ext>
            </a:extLst>
          </p:cNvPr>
          <p:cNvSpPr txBox="1">
            <a:spLocks/>
          </p:cNvSpPr>
          <p:nvPr/>
        </p:nvSpPr>
        <p:spPr>
          <a:xfrm>
            <a:off x="990966" y="5163667"/>
            <a:ext cx="8964299" cy="1298277"/>
          </a:xfrm>
          <a:prstGeom prst="rect">
            <a:avLst/>
          </a:prstGeom>
        </p:spPr>
        <p:txBody>
          <a:bodyPr vert="horz" anchor="ctr">
            <a:norm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Nonetheless, this study provides </a:t>
            </a:r>
          </a:p>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TT with meaningful, actionable information</a:t>
            </a:r>
          </a:p>
        </p:txBody>
      </p:sp>
      <p:cxnSp>
        <p:nvCxnSpPr>
          <p:cNvPr id="3" name="Straight Connector 2">
            <a:extLst>
              <a:ext uri="{FF2B5EF4-FFF2-40B4-BE49-F238E27FC236}">
                <a16:creationId xmlns:a16="http://schemas.microsoft.com/office/drawing/2014/main" id="{D2F4E9BB-C31D-4C05-A4EA-92CAD7D3287E}"/>
              </a:ext>
            </a:extLst>
          </p:cNvPr>
          <p:cNvCxnSpPr>
            <a:cxnSpLocks/>
          </p:cNvCxnSpPr>
          <p:nvPr/>
        </p:nvCxnSpPr>
        <p:spPr>
          <a:xfrm>
            <a:off x="4257227" y="3949700"/>
            <a:ext cx="2431776"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Footer Placeholder 1">
            <a:extLst>
              <a:ext uri="{FF2B5EF4-FFF2-40B4-BE49-F238E27FC236}">
                <a16:creationId xmlns:a16="http://schemas.microsoft.com/office/drawing/2014/main" id="{E96B4D9A-2A8B-4B69-AEE3-6AD6087357BD}"/>
              </a:ext>
            </a:extLst>
          </p:cNvPr>
          <p:cNvSpPr>
            <a:spLocks noGrp="1"/>
          </p:cNvSpPr>
          <p:nvPr>
            <p:ph type="ftr" sz="quarter" idx="11"/>
          </p:nvPr>
        </p:nvSpPr>
        <p:spPr>
          <a:xfrm>
            <a:off x="4165600" y="6423982"/>
            <a:ext cx="3860800" cy="365125"/>
          </a:xfrm>
        </p:spPr>
        <p:txBody>
          <a:bodyPr/>
          <a:lstStyle/>
          <a:p>
            <a:r>
              <a:rPr lang="en-US"/>
              <a:t>© Ross Brown Data Science and Psychometrics, 2018</a:t>
            </a:r>
          </a:p>
        </p:txBody>
      </p:sp>
      <p:pic>
        <p:nvPicPr>
          <p:cNvPr id="5" name="Audio 4">
            <a:hlinkClick r:id="" action="ppaction://media"/>
            <a:extLst>
              <a:ext uri="{FF2B5EF4-FFF2-40B4-BE49-F238E27FC236}">
                <a16:creationId xmlns:a16="http://schemas.microsoft.com/office/drawing/2014/main" id="{0827BA24-0B1E-4F5E-805C-55619F6C6E4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859044398"/>
      </p:ext>
    </p:extLst>
  </p:cSld>
  <p:clrMapOvr>
    <a:masterClrMapping/>
  </p:clrMapOvr>
  <mc:AlternateContent xmlns:mc="http://schemas.openxmlformats.org/markup-compatibility/2006" xmlns:p14="http://schemas.microsoft.com/office/powerpoint/2010/main">
    <mc:Choice Requires="p14">
      <p:transition spd="med" p14:dur="700" advTm="72658">
        <p:fade/>
      </p:transition>
    </mc:Choice>
    <mc:Fallback xmlns="">
      <p:transition spd="med" advTm="726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7">
                                            <p:txEl>
                                              <p:pRg st="5" end="5"/>
                                            </p:txEl>
                                          </p:spTgt>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7">
                                            <p:txEl>
                                              <p:pRg st="7" end="7"/>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17">
                                            <p:txEl>
                                              <p:pRg st="8" end="8"/>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5"/>
                </p:tgtEl>
              </p:cMediaNode>
            </p:audio>
          </p:childTnLst>
        </p:cTn>
      </p:par>
    </p:tnLst>
    <p:bldLst>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1102490" y="1341685"/>
            <a:ext cx="9605133" cy="3717807"/>
          </a:xfrm>
        </p:spPr>
        <p:txBody>
          <a:bodyPr>
            <a:noAutofit/>
          </a:bodyPr>
          <a:lstStyle/>
          <a:p>
            <a:pPr lvl="0">
              <a:lnSpc>
                <a:spcPct val="150000"/>
              </a:lnSpc>
              <a:buFont typeface="Wingdings" panose="05000000000000000000" pitchFamily="2" charset="2"/>
              <a:buChar char="v"/>
            </a:pPr>
            <a:r>
              <a:rPr lang="en-US" sz="1600" dirty="0">
                <a:solidFill>
                  <a:schemeClr val="bg2"/>
                </a:solidFill>
                <a:latin typeface="MS UI Gothic" panose="020B0600070205080204" pitchFamily="34" charset="-128"/>
                <a:ea typeface="MS UI Gothic" panose="020B0600070205080204" pitchFamily="34" charset="-128"/>
              </a:rPr>
              <a:t>Found evidence of a relationship between winter severity and alcoholism</a:t>
            </a:r>
          </a:p>
          <a:p>
            <a:pPr lvl="0">
              <a:lnSpc>
                <a:spcPct val="150000"/>
              </a:lnSpc>
              <a:buFont typeface="Wingdings" panose="05000000000000000000" pitchFamily="2" charset="2"/>
              <a:buChar char="v"/>
            </a:pPr>
            <a:r>
              <a:rPr lang="en-US" sz="1600" dirty="0">
                <a:solidFill>
                  <a:schemeClr val="bg2"/>
                </a:solidFill>
                <a:latin typeface="MS UI Gothic" panose="020B0600070205080204" pitchFamily="34" charset="-128"/>
                <a:ea typeface="MS UI Gothic" panose="020B0600070205080204" pitchFamily="34" charset="-128"/>
              </a:rPr>
              <a:t>Opposite of expectation; a reconceptualization of the dynamics may emerge. </a:t>
            </a:r>
          </a:p>
          <a:p>
            <a:pPr lvl="0">
              <a:lnSpc>
                <a:spcPct val="150000"/>
              </a:lnSpc>
              <a:buFont typeface="Wingdings" panose="05000000000000000000" pitchFamily="2" charset="2"/>
              <a:buChar char="v"/>
            </a:pPr>
            <a:r>
              <a:rPr lang="en-US" sz="1600" dirty="0">
                <a:solidFill>
                  <a:schemeClr val="bg2"/>
                </a:solidFill>
                <a:latin typeface="MS UI Gothic" panose="020B0600070205080204" pitchFamily="34" charset="-128"/>
                <a:ea typeface="MS UI Gothic" panose="020B0600070205080204" pitchFamily="34" charset="-128"/>
              </a:rPr>
              <a:t>Perhaps more severe winters spur people to alleviate isolation by seeking out socialization. The effect of active engagement with others may be a counterweight to any increase in seasonal affective disorder brought on by a harsh winter.</a:t>
            </a:r>
          </a:p>
          <a:p>
            <a:pPr lvl="0">
              <a:lnSpc>
                <a:spcPct val="150000"/>
              </a:lnSpc>
              <a:buFont typeface="Wingdings" panose="05000000000000000000" pitchFamily="2" charset="2"/>
              <a:buChar char="v"/>
            </a:pPr>
            <a:r>
              <a:rPr lang="en-US" sz="1600" dirty="0">
                <a:solidFill>
                  <a:schemeClr val="bg2"/>
                </a:solidFill>
                <a:latin typeface="MS UI Gothic" panose="020B0600070205080204" pitchFamily="34" charset="-128"/>
                <a:ea typeface="MS UI Gothic" panose="020B0600070205080204" pitchFamily="34" charset="-128"/>
              </a:rPr>
              <a:t>If future studies find consistent and/or greater evidence of the effect found with this data, winter weather may join unemployment and marital status as an external factor understood to be an important element of alcoholism epidemiology.</a:t>
            </a:r>
          </a:p>
        </p:txBody>
      </p:sp>
      <p:sp>
        <p:nvSpPr>
          <p:cNvPr id="13" name="Title 12"/>
          <p:cNvSpPr>
            <a:spLocks noGrp="1"/>
          </p:cNvSpPr>
          <p:nvPr>
            <p:ph type="title"/>
          </p:nvPr>
        </p:nvSpPr>
        <p:spPr>
          <a:xfrm>
            <a:off x="633232" y="202446"/>
            <a:ext cx="10074392" cy="931410"/>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Project implications</a:t>
            </a:r>
          </a:p>
        </p:txBody>
      </p:sp>
      <p:sp>
        <p:nvSpPr>
          <p:cNvPr id="18" name="Title 12">
            <a:extLst>
              <a:ext uri="{FF2B5EF4-FFF2-40B4-BE49-F238E27FC236}">
                <a16:creationId xmlns:a16="http://schemas.microsoft.com/office/drawing/2014/main" id="{0AEE08AE-6429-4648-B615-5196D035E85F}"/>
              </a:ext>
            </a:extLst>
          </p:cNvPr>
          <p:cNvSpPr txBox="1">
            <a:spLocks/>
          </p:cNvSpPr>
          <p:nvPr/>
        </p:nvSpPr>
        <p:spPr>
          <a:xfrm>
            <a:off x="316330" y="5059492"/>
            <a:ext cx="10112306" cy="1298277"/>
          </a:xfrm>
          <a:prstGeom prst="rect">
            <a:avLst/>
          </a:prstGeom>
        </p:spPr>
        <p:txBody>
          <a:bodyPr vert="horz" anchor="ctr">
            <a:norm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endPar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endParaRPr>
          </a:p>
        </p:txBody>
      </p:sp>
      <p:sp>
        <p:nvSpPr>
          <p:cNvPr id="2" name="Footer Placeholder 1">
            <a:extLst>
              <a:ext uri="{FF2B5EF4-FFF2-40B4-BE49-F238E27FC236}">
                <a16:creationId xmlns:a16="http://schemas.microsoft.com/office/drawing/2014/main" id="{2171F844-6F38-4BC2-812D-AC2CA46293E5}"/>
              </a:ext>
            </a:extLst>
          </p:cNvPr>
          <p:cNvSpPr>
            <a:spLocks noGrp="1"/>
          </p:cNvSpPr>
          <p:nvPr>
            <p:ph type="ftr" sz="quarter" idx="11"/>
          </p:nvPr>
        </p:nvSpPr>
        <p:spPr>
          <a:xfrm>
            <a:off x="4165600" y="6435725"/>
            <a:ext cx="3860800" cy="365125"/>
          </a:xfrm>
        </p:spPr>
        <p:txBody>
          <a:bodyPr/>
          <a:lstStyle/>
          <a:p>
            <a:r>
              <a:rPr lang="en-US"/>
              <a:t>© Ross Brown Data Science and Psychometrics, 2018</a:t>
            </a:r>
          </a:p>
        </p:txBody>
      </p:sp>
      <p:sp>
        <p:nvSpPr>
          <p:cNvPr id="8" name="Title 12">
            <a:extLst>
              <a:ext uri="{FF2B5EF4-FFF2-40B4-BE49-F238E27FC236}">
                <a16:creationId xmlns:a16="http://schemas.microsoft.com/office/drawing/2014/main" id="{766CE83A-BBA2-4299-9508-77F110AA773B}"/>
              </a:ext>
            </a:extLst>
          </p:cNvPr>
          <p:cNvSpPr txBox="1">
            <a:spLocks/>
          </p:cNvSpPr>
          <p:nvPr/>
        </p:nvSpPr>
        <p:spPr>
          <a:xfrm>
            <a:off x="493738" y="5126870"/>
            <a:ext cx="10074392" cy="1159629"/>
          </a:xfrm>
          <a:prstGeom prst="rect">
            <a:avLst/>
          </a:prstGeom>
        </p:spPr>
        <p:txBody>
          <a:bodyPr vert="horz" anchor="ctr">
            <a:normAutofit fontScale="975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The following slides describe specific ways </a:t>
            </a:r>
          </a:p>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TT can apply the study findings</a:t>
            </a:r>
          </a:p>
        </p:txBody>
      </p:sp>
      <p:pic>
        <p:nvPicPr>
          <p:cNvPr id="3" name="Audio 2">
            <a:hlinkClick r:id="" action="ppaction://media"/>
            <a:extLst>
              <a:ext uri="{FF2B5EF4-FFF2-40B4-BE49-F238E27FC236}">
                <a16:creationId xmlns:a16="http://schemas.microsoft.com/office/drawing/2014/main" id="{02DF245A-35DB-4CD8-A1FB-8A3A16CF061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088353766"/>
      </p:ext>
    </p:extLst>
  </p:cSld>
  <p:clrMapOvr>
    <a:masterClrMapping/>
  </p:clrMapOvr>
  <mc:AlternateContent xmlns:mc="http://schemas.openxmlformats.org/markup-compatibility/2006" xmlns:p14="http://schemas.microsoft.com/office/powerpoint/2010/main">
    <mc:Choice Requires="p14">
      <p:transition spd="med" p14:dur="700" advTm="63057">
        <p:fade/>
      </p:transition>
    </mc:Choice>
    <mc:Fallback xmlns="">
      <p:transition spd="med" advTm="630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3"/>
                </p:tgtEl>
              </p:cMediaNode>
            </p:audio>
          </p:childTnLst>
        </p:cTn>
      </p:par>
    </p:tnLst>
    <p:bldLst>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647700" y="3228974"/>
            <a:ext cx="10009214" cy="3032126"/>
          </a:xfrm>
        </p:spPr>
        <p:txBody>
          <a:bodyPr wrap="square">
            <a:noAutofit/>
          </a:bodyPr>
          <a:lstStyle/>
          <a:p>
            <a:pPr marL="137160" indent="0">
              <a:lnSpc>
                <a:spcPct val="150000"/>
              </a:lnSpc>
              <a:buNone/>
            </a:pPr>
            <a:r>
              <a:rPr lang="en-US" dirty="0">
                <a:solidFill>
                  <a:schemeClr val="bg2"/>
                </a:solidFill>
                <a:latin typeface="MS UI Gothic" panose="020B0600070205080204" pitchFamily="34" charset="-128"/>
                <a:ea typeface="MS UI Gothic" panose="020B0600070205080204" pitchFamily="34" charset="-128"/>
              </a:rPr>
              <a:t>  Step 1:</a:t>
            </a:r>
          </a:p>
          <a:p>
            <a:pPr marL="137160" indent="0">
              <a:lnSpc>
                <a:spcPct val="150000"/>
              </a:lnSpc>
              <a:spcBef>
                <a:spcPts val="100"/>
              </a:spcBef>
              <a:buNone/>
            </a:pPr>
            <a:r>
              <a:rPr lang="en-US" dirty="0">
                <a:solidFill>
                  <a:schemeClr val="bg2"/>
                </a:solidFill>
                <a:latin typeface="MS UI Gothic" panose="020B0600070205080204" pitchFamily="34" charset="-128"/>
                <a:ea typeface="MS UI Gothic" panose="020B0600070205080204" pitchFamily="34" charset="-128"/>
              </a:rPr>
              <a:t>A critical and affordable early step</a:t>
            </a:r>
            <a:r>
              <a:rPr lang="en-US" sz="3200" dirty="0">
                <a:solidFill>
                  <a:schemeClr val="bg2"/>
                </a:solidFill>
                <a:latin typeface="MS UI Gothic" panose="020B0600070205080204" pitchFamily="34" charset="-128"/>
                <a:ea typeface="MS UI Gothic" panose="020B0600070205080204" pitchFamily="34" charset="-128"/>
              </a:rPr>
              <a:t> </a:t>
            </a:r>
            <a:r>
              <a:rPr lang="en-US" sz="1600" dirty="0">
                <a:solidFill>
                  <a:schemeClr val="bg2"/>
                </a:solidFill>
                <a:latin typeface="MS UI Gothic" panose="020B0600070205080204" pitchFamily="34" charset="-128"/>
                <a:ea typeface="MS UI Gothic" panose="020B0600070205080204" pitchFamily="34" charset="-128"/>
              </a:rPr>
              <a:t>would tell Twin Towers whether the weak-to-</a:t>
            </a:r>
            <a:endParaRPr lang="en-US" sz="1050" dirty="0">
              <a:solidFill>
                <a:schemeClr val="bg2"/>
              </a:solidFill>
              <a:latin typeface="MS UI Gothic" panose="020B0600070205080204" pitchFamily="34" charset="-128"/>
              <a:ea typeface="MS UI Gothic" panose="020B0600070205080204" pitchFamily="34" charset="-128"/>
            </a:endParaRPr>
          </a:p>
        </p:txBody>
      </p:sp>
      <p:sp>
        <p:nvSpPr>
          <p:cNvPr id="7" name="Title 12">
            <a:extLst>
              <a:ext uri="{FF2B5EF4-FFF2-40B4-BE49-F238E27FC236}">
                <a16:creationId xmlns:a16="http://schemas.microsoft.com/office/drawing/2014/main" id="{A57DB629-230F-4536-A46B-64EABEC1648F}"/>
              </a:ext>
            </a:extLst>
          </p:cNvPr>
          <p:cNvSpPr txBox="1">
            <a:spLocks/>
          </p:cNvSpPr>
          <p:nvPr/>
        </p:nvSpPr>
        <p:spPr>
          <a:xfrm>
            <a:off x="-812800" y="-1846177"/>
            <a:ext cx="9340295" cy="603533"/>
          </a:xfrm>
          <a:prstGeom prst="rect">
            <a:avLst/>
          </a:prstGeom>
        </p:spPr>
        <p:txBody>
          <a:bodyPr vert="horz" anchor="ctr">
            <a:normAutofit fontScale="55000" lnSpcReduction="200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endPar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endParaRPr>
          </a:p>
        </p:txBody>
      </p:sp>
      <p:sp>
        <p:nvSpPr>
          <p:cNvPr id="12" name="Title 12">
            <a:extLst>
              <a:ext uri="{FF2B5EF4-FFF2-40B4-BE49-F238E27FC236}">
                <a16:creationId xmlns:a16="http://schemas.microsoft.com/office/drawing/2014/main" id="{4C3D4077-8A98-4ED2-937A-F69D482FA722}"/>
              </a:ext>
            </a:extLst>
          </p:cNvPr>
          <p:cNvSpPr txBox="1">
            <a:spLocks/>
          </p:cNvSpPr>
          <p:nvPr/>
        </p:nvSpPr>
        <p:spPr>
          <a:xfrm>
            <a:off x="1417410" y="-858427"/>
            <a:ext cx="10266589" cy="2858845"/>
          </a:xfrm>
          <a:prstGeom prst="rect">
            <a:avLst/>
          </a:prstGeom>
        </p:spPr>
        <p:txBody>
          <a:bodyPr vert="horz"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Twin Towns has clear direction to   </a:t>
            </a:r>
          </a:p>
        </p:txBody>
      </p:sp>
      <p:sp>
        <p:nvSpPr>
          <p:cNvPr id="13" name="Title 12">
            <a:extLst>
              <a:ext uri="{FF2B5EF4-FFF2-40B4-BE49-F238E27FC236}">
                <a16:creationId xmlns:a16="http://schemas.microsoft.com/office/drawing/2014/main" id="{D1738897-809F-4221-ABAA-801A40ADBE24}"/>
              </a:ext>
            </a:extLst>
          </p:cNvPr>
          <p:cNvSpPr txBox="1">
            <a:spLocks/>
          </p:cNvSpPr>
          <p:nvPr/>
        </p:nvSpPr>
        <p:spPr>
          <a:xfrm>
            <a:off x="7570879" y="2852701"/>
            <a:ext cx="3391726" cy="891985"/>
          </a:xfrm>
          <a:prstGeom prst="rect">
            <a:avLst/>
          </a:prstGeom>
        </p:spPr>
        <p:txBody>
          <a:bodyPr vert="horz"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If so, how?</a:t>
            </a:r>
          </a:p>
        </p:txBody>
      </p:sp>
      <p:sp>
        <p:nvSpPr>
          <p:cNvPr id="14" name="Title 12">
            <a:extLst>
              <a:ext uri="{FF2B5EF4-FFF2-40B4-BE49-F238E27FC236}">
                <a16:creationId xmlns:a16="http://schemas.microsoft.com/office/drawing/2014/main" id="{580134EE-CAF5-49E1-ADDA-9DDB44E20F26}"/>
              </a:ext>
            </a:extLst>
          </p:cNvPr>
          <p:cNvSpPr txBox="1">
            <a:spLocks/>
          </p:cNvSpPr>
          <p:nvPr/>
        </p:nvSpPr>
        <p:spPr>
          <a:xfrm>
            <a:off x="2158858" y="1888439"/>
            <a:ext cx="9718301" cy="1092607"/>
          </a:xfrm>
          <a:prstGeom prst="rect">
            <a:avLst/>
          </a:prstGeom>
        </p:spPr>
        <p:txBody>
          <a:bodyPr vert="horz" wrap="none" rIns="640080" anchor="ctr">
            <a:sp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patient outcomes, and target markets for      </a:t>
            </a:r>
          </a:p>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expansion using winter severity data?  </a:t>
            </a:r>
          </a:p>
        </p:txBody>
      </p:sp>
      <p:sp>
        <p:nvSpPr>
          <p:cNvPr id="15" name="Title 12">
            <a:extLst>
              <a:ext uri="{FF2B5EF4-FFF2-40B4-BE49-F238E27FC236}">
                <a16:creationId xmlns:a16="http://schemas.microsoft.com/office/drawing/2014/main" id="{6154B5CB-CD5F-4E94-9BE1-E63481946C7F}"/>
              </a:ext>
            </a:extLst>
          </p:cNvPr>
          <p:cNvSpPr txBox="1">
            <a:spLocks/>
          </p:cNvSpPr>
          <p:nvPr/>
        </p:nvSpPr>
        <p:spPr>
          <a:xfrm>
            <a:off x="1170833" y="-328809"/>
            <a:ext cx="10387935" cy="2858845"/>
          </a:xfrm>
          <a:prstGeom prst="rect">
            <a:avLst/>
          </a:prstGeom>
        </p:spPr>
        <p:txBody>
          <a:bodyPr vert="horz"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spcAft>
                <a:spcPts val="1600"/>
              </a:spcAft>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answer its initial business questions: </a:t>
            </a:r>
          </a:p>
        </p:txBody>
      </p:sp>
      <p:sp>
        <p:nvSpPr>
          <p:cNvPr id="16" name="Title 12">
            <a:extLst>
              <a:ext uri="{FF2B5EF4-FFF2-40B4-BE49-F238E27FC236}">
                <a16:creationId xmlns:a16="http://schemas.microsoft.com/office/drawing/2014/main" id="{93D0FE6B-1A8A-4894-ABA0-6D7B09197D60}"/>
              </a:ext>
            </a:extLst>
          </p:cNvPr>
          <p:cNvSpPr txBox="1">
            <a:spLocks/>
          </p:cNvSpPr>
          <p:nvPr/>
        </p:nvSpPr>
        <p:spPr>
          <a:xfrm>
            <a:off x="1489224" y="228677"/>
            <a:ext cx="10069544" cy="2858845"/>
          </a:xfrm>
          <a:prstGeom prst="rect">
            <a:avLst/>
          </a:prstGeom>
        </p:spPr>
        <p:txBody>
          <a:bodyPr vert="horz" wrap="none"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Can we save money, improve staff morale and  </a:t>
            </a:r>
          </a:p>
        </p:txBody>
      </p:sp>
      <p:sp>
        <p:nvSpPr>
          <p:cNvPr id="18" name="Title 12">
            <a:extLst>
              <a:ext uri="{FF2B5EF4-FFF2-40B4-BE49-F238E27FC236}">
                <a16:creationId xmlns:a16="http://schemas.microsoft.com/office/drawing/2014/main" id="{699F308C-8BB4-4340-B568-21D28B0EA681}"/>
              </a:ext>
            </a:extLst>
          </p:cNvPr>
          <p:cNvSpPr txBox="1">
            <a:spLocks/>
          </p:cNvSpPr>
          <p:nvPr/>
        </p:nvSpPr>
        <p:spPr>
          <a:xfrm>
            <a:off x="3858428" y="5917818"/>
            <a:ext cx="9850330" cy="2858845"/>
          </a:xfrm>
          <a:prstGeom prst="rect">
            <a:avLst/>
          </a:prstGeom>
        </p:spPr>
        <p:txBody>
          <a:bodyPr vert="horz" rIns="365760"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lnSpc>
                <a:spcPts val="3900"/>
              </a:lnSpc>
            </a:pPr>
            <a:endPar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endParaRPr>
          </a:p>
        </p:txBody>
      </p:sp>
      <p:sp>
        <p:nvSpPr>
          <p:cNvPr id="19" name="Content Placeholder 16">
            <a:extLst>
              <a:ext uri="{FF2B5EF4-FFF2-40B4-BE49-F238E27FC236}">
                <a16:creationId xmlns:a16="http://schemas.microsoft.com/office/drawing/2014/main" id="{7E7AB307-BE52-4049-BC9B-9B28DC594C68}"/>
              </a:ext>
            </a:extLst>
          </p:cNvPr>
          <p:cNvSpPr txBox="1">
            <a:spLocks/>
          </p:cNvSpPr>
          <p:nvPr/>
        </p:nvSpPr>
        <p:spPr>
          <a:xfrm>
            <a:off x="240486" y="4555347"/>
            <a:ext cx="10213382" cy="1031010"/>
          </a:xfrm>
          <a:prstGeom prst="rect">
            <a:avLst/>
          </a:prstGeom>
        </p:spPr>
        <p:txBody>
          <a:bodyPr vert="horz" wrap="square">
            <a:no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1600" dirty="0">
                <a:solidFill>
                  <a:schemeClr val="bg2"/>
                </a:solidFill>
                <a:latin typeface="MS UI Gothic" panose="020B0600070205080204" pitchFamily="34" charset="-128"/>
                <a:ea typeface="MS UI Gothic" panose="020B0600070205080204" pitchFamily="34" charset="-128"/>
              </a:rPr>
              <a:t>moderate winter severity/alcoholism relationship will have any bearing on its costs, staff morale, and patient treatment outcomes. Overlaying the publicly available winter severity data with its own patient admissions, staffing</a:t>
            </a:r>
            <a:endParaRPr lang="en-US" sz="1050" dirty="0">
              <a:solidFill>
                <a:schemeClr val="bg2"/>
              </a:solidFill>
              <a:latin typeface="MS UI Gothic" panose="020B0600070205080204" pitchFamily="34" charset="-128"/>
              <a:ea typeface="MS UI Gothic" panose="020B0600070205080204" pitchFamily="34" charset="-128"/>
            </a:endParaRPr>
          </a:p>
        </p:txBody>
      </p:sp>
      <p:sp>
        <p:nvSpPr>
          <p:cNvPr id="20" name="Content Placeholder 16">
            <a:extLst>
              <a:ext uri="{FF2B5EF4-FFF2-40B4-BE49-F238E27FC236}">
                <a16:creationId xmlns:a16="http://schemas.microsoft.com/office/drawing/2014/main" id="{0725E9EA-CC13-434C-871C-4183730BEF94}"/>
              </a:ext>
            </a:extLst>
          </p:cNvPr>
          <p:cNvSpPr txBox="1">
            <a:spLocks/>
          </p:cNvSpPr>
          <p:nvPr/>
        </p:nvSpPr>
        <p:spPr>
          <a:xfrm>
            <a:off x="546177" y="5336381"/>
            <a:ext cx="10009214" cy="1516063"/>
          </a:xfrm>
          <a:prstGeom prst="rect">
            <a:avLst/>
          </a:prstGeom>
        </p:spPr>
        <p:txBody>
          <a:bodyPr vert="horz" wrap="square">
            <a:no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1600" dirty="0">
                <a:solidFill>
                  <a:schemeClr val="bg2"/>
                </a:solidFill>
                <a:latin typeface="MS UI Gothic" panose="020B0600070205080204" pitchFamily="34" charset="-128"/>
                <a:ea typeface="MS UI Gothic" panose="020B0600070205080204" pitchFamily="34" charset="-128"/>
              </a:rPr>
              <a:t>needs would tell Twin Towns whether the benefits in these areas are limited to the margins, or are worth making changes to achieve these operational benefits.</a:t>
            </a:r>
            <a:endParaRPr lang="en-US" sz="1100" dirty="0">
              <a:solidFill>
                <a:schemeClr val="bg2"/>
              </a:solidFill>
              <a:latin typeface="MS UI Gothic" panose="020B0600070205080204" pitchFamily="34" charset="-128"/>
              <a:ea typeface="MS UI Gothic" panose="020B0600070205080204" pitchFamily="34" charset="-128"/>
            </a:endParaRPr>
          </a:p>
          <a:p>
            <a:pPr marL="137160" indent="0">
              <a:lnSpc>
                <a:spcPct val="150000"/>
              </a:lnSpc>
              <a:buFont typeface="Wingdings 2"/>
              <a:buNone/>
            </a:pPr>
            <a:endParaRPr lang="en-US" sz="1050" dirty="0">
              <a:solidFill>
                <a:schemeClr val="bg2"/>
              </a:solidFill>
              <a:latin typeface="MS UI Gothic" panose="020B0600070205080204" pitchFamily="34" charset="-128"/>
              <a:ea typeface="MS UI Gothic" panose="020B0600070205080204" pitchFamily="34" charset="-128"/>
            </a:endParaRPr>
          </a:p>
        </p:txBody>
      </p:sp>
      <p:sp>
        <p:nvSpPr>
          <p:cNvPr id="2" name="Footer Placeholder 1">
            <a:extLst>
              <a:ext uri="{FF2B5EF4-FFF2-40B4-BE49-F238E27FC236}">
                <a16:creationId xmlns:a16="http://schemas.microsoft.com/office/drawing/2014/main" id="{1A9E66E6-167D-410F-8F20-1BF28827B125}"/>
              </a:ext>
            </a:extLst>
          </p:cNvPr>
          <p:cNvSpPr>
            <a:spLocks noGrp="1"/>
          </p:cNvSpPr>
          <p:nvPr>
            <p:ph type="ftr" sz="quarter" idx="11"/>
          </p:nvPr>
        </p:nvSpPr>
        <p:spPr/>
        <p:txBody>
          <a:bodyPr/>
          <a:lstStyle/>
          <a:p>
            <a:r>
              <a:rPr lang="en-US"/>
              <a:t>© Ross Brown Data Science and Psychometrics, 2018</a:t>
            </a:r>
          </a:p>
        </p:txBody>
      </p:sp>
      <p:pic>
        <p:nvPicPr>
          <p:cNvPr id="3" name="Audio 2">
            <a:hlinkClick r:id="" action="ppaction://media"/>
            <a:extLst>
              <a:ext uri="{FF2B5EF4-FFF2-40B4-BE49-F238E27FC236}">
                <a16:creationId xmlns:a16="http://schemas.microsoft.com/office/drawing/2014/main" id="{059F72F7-67DB-41C1-A033-DB556F88072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808843984"/>
      </p:ext>
    </p:extLst>
  </p:cSld>
  <p:clrMapOvr>
    <a:masterClrMapping/>
  </p:clrMapOvr>
  <mc:AlternateContent xmlns:mc="http://schemas.openxmlformats.org/markup-compatibility/2006" xmlns:p14="http://schemas.microsoft.com/office/powerpoint/2010/main">
    <mc:Choice Requires="p14">
      <p:transition spd="med" p14:dur="700" advTm="47229">
        <p:fade/>
      </p:transition>
    </mc:Choice>
    <mc:Fallback xmlns="">
      <p:transition spd="med" advTm="472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561973" y="2614860"/>
            <a:ext cx="10782301" cy="3930160"/>
          </a:xfrm>
        </p:spPr>
        <p:txBody>
          <a:bodyPr>
            <a:noAutofit/>
          </a:bodyPr>
          <a:lstStyle/>
          <a:p>
            <a:pPr marL="137160" lvl="0" indent="0">
              <a:lnSpc>
                <a:spcPct val="150000"/>
              </a:lnSpc>
              <a:spcBef>
                <a:spcPts val="672"/>
              </a:spcBef>
              <a:buNone/>
            </a:pPr>
            <a:r>
              <a:rPr lang="en-US" dirty="0">
                <a:solidFill>
                  <a:schemeClr val="bg2"/>
                </a:solidFill>
                <a:latin typeface="MS UI Gothic" panose="020B0600070205080204" pitchFamily="34" charset="-128"/>
                <a:ea typeface="MS UI Gothic" panose="020B0600070205080204" pitchFamily="34" charset="-128"/>
              </a:rPr>
              <a:t>     Step 2:</a:t>
            </a:r>
          </a:p>
          <a:p>
            <a:pPr marL="137160" lvl="0" indent="0">
              <a:lnSpc>
                <a:spcPct val="150000"/>
              </a:lnSpc>
              <a:spcBef>
                <a:spcPts val="100"/>
              </a:spcBef>
              <a:buNone/>
            </a:pPr>
            <a:r>
              <a:rPr lang="en-US" dirty="0">
                <a:solidFill>
                  <a:schemeClr val="bg2"/>
                </a:solidFill>
                <a:latin typeface="MS UI Gothic" panose="020B0600070205080204" pitchFamily="34" charset="-128"/>
                <a:ea typeface="MS UI Gothic" panose="020B0600070205080204" pitchFamily="34" charset="-128"/>
              </a:rPr>
              <a:t>   Collect and track the daily, </a:t>
            </a:r>
            <a:r>
              <a:rPr lang="en-US" sz="1600" dirty="0">
                <a:solidFill>
                  <a:schemeClr val="bg2"/>
                </a:solidFill>
                <a:latin typeface="MS UI Gothic" panose="020B0600070205080204" pitchFamily="34" charset="-128"/>
                <a:ea typeface="MS UI Gothic" panose="020B0600070205080204" pitchFamily="34" charset="-128"/>
              </a:rPr>
              <a:t>cumulative winter severity data that is publicly available, and enter it in an Excel spreadsheet formula that will automatically generate  line charts showing ongoing changes in winter severity on a daily basis. Tweak staffing levels based on these trends and monitor outcomes </a:t>
            </a:r>
            <a:r>
              <a:rPr lang="en-US" sz="1600" spc="-100" dirty="0">
                <a:solidFill>
                  <a:schemeClr val="bg2"/>
                </a:solidFill>
                <a:latin typeface="MS UI Gothic" panose="020B0600070205080204" pitchFamily="34" charset="-128"/>
                <a:ea typeface="MS UI Gothic" panose="020B0600070205080204" pitchFamily="34" charset="-128"/>
              </a:rPr>
              <a:t>in terms of </a:t>
            </a:r>
            <a:r>
              <a:rPr lang="en-US" sz="1600" dirty="0">
                <a:solidFill>
                  <a:schemeClr val="bg2"/>
                </a:solidFill>
                <a:latin typeface="MS UI Gothic" panose="020B0600070205080204" pitchFamily="34" charset="-128"/>
                <a:ea typeface="MS UI Gothic" panose="020B0600070205080204" pitchFamily="34" charset="-128"/>
              </a:rPr>
              <a:t>the match between   </a:t>
            </a:r>
          </a:p>
          <a:p>
            <a:pPr marL="137160" lvl="0" indent="0">
              <a:lnSpc>
                <a:spcPct val="150000"/>
              </a:lnSpc>
              <a:spcBef>
                <a:spcPts val="0"/>
              </a:spcBef>
              <a:buNone/>
            </a:pPr>
            <a:r>
              <a:rPr lang="en-US" sz="1600" dirty="0">
                <a:solidFill>
                  <a:schemeClr val="bg2"/>
                </a:solidFill>
                <a:latin typeface="MS UI Gothic" panose="020B0600070205080204" pitchFamily="34" charset="-128"/>
                <a:ea typeface="MS UI Gothic" panose="020B0600070205080204" pitchFamily="34" charset="-128"/>
              </a:rPr>
              <a:t> staff levels and patient demands, noting staff surpluses and shortages as they occur. Review and revise as needed.</a:t>
            </a:r>
          </a:p>
          <a:p>
            <a:pPr marL="137160" lvl="0" indent="0">
              <a:lnSpc>
                <a:spcPct val="150000"/>
              </a:lnSpc>
              <a:spcBef>
                <a:spcPts val="0"/>
              </a:spcBef>
              <a:buNone/>
            </a:pPr>
            <a:r>
              <a:rPr lang="en-US" sz="1600" dirty="0">
                <a:solidFill>
                  <a:schemeClr val="bg2"/>
                </a:solidFill>
                <a:latin typeface="MS UI Gothic" panose="020B0600070205080204" pitchFamily="34" charset="-128"/>
                <a:ea typeface="MS UI Gothic" panose="020B0600070205080204" pitchFamily="34" charset="-128"/>
              </a:rPr>
              <a:t>     Winter start date had was one of the most predictive winter severity metrics, and it is available prospectively. The date is announced when it occurs. Twin Towns need only consider the date relative to historic mean, median, and outliers,</a:t>
            </a:r>
          </a:p>
          <a:p>
            <a:pPr marL="137160" lvl="0" indent="0">
              <a:lnSpc>
                <a:spcPct val="150000"/>
              </a:lnSpc>
              <a:spcBef>
                <a:spcPts val="0"/>
              </a:spcBef>
              <a:buNone/>
            </a:pPr>
            <a:r>
              <a:rPr lang="en-US" sz="1600" dirty="0">
                <a:solidFill>
                  <a:schemeClr val="bg2"/>
                </a:solidFill>
                <a:latin typeface="MS UI Gothic" panose="020B0600070205080204" pitchFamily="34" charset="-128"/>
                <a:ea typeface="MS UI Gothic" panose="020B0600070205080204" pitchFamily="34" charset="-128"/>
              </a:rPr>
              <a:t> as well as rolling averages, and use this information to make staffing decisions. Review and revise as needed.</a:t>
            </a:r>
          </a:p>
        </p:txBody>
      </p:sp>
      <p:sp>
        <p:nvSpPr>
          <p:cNvPr id="13" name="Title 12"/>
          <p:cNvSpPr>
            <a:spLocks noGrp="1"/>
          </p:cNvSpPr>
          <p:nvPr>
            <p:ph type="title"/>
          </p:nvPr>
        </p:nvSpPr>
        <p:spPr>
          <a:xfrm>
            <a:off x="1754910" y="164347"/>
            <a:ext cx="9328726" cy="850500"/>
          </a:xfrm>
        </p:spPr>
        <p:txBody>
          <a:bodyPr>
            <a:normAutofit/>
          </a:bodyPr>
          <a:lstStyle/>
          <a:p>
            <a:pPr algn="r"/>
            <a:r>
              <a:rPr lang="en-US" sz="3500" kern="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Putting findings into action: </a:t>
            </a:r>
          </a:p>
        </p:txBody>
      </p:sp>
      <p:sp>
        <p:nvSpPr>
          <p:cNvPr id="4" name="Title 12">
            <a:extLst>
              <a:ext uri="{FF2B5EF4-FFF2-40B4-BE49-F238E27FC236}">
                <a16:creationId xmlns:a16="http://schemas.microsoft.com/office/drawing/2014/main" id="{21457028-E4B6-4FAD-A49E-7568BABEC93C}"/>
              </a:ext>
            </a:extLst>
          </p:cNvPr>
          <p:cNvSpPr txBox="1">
            <a:spLocks/>
          </p:cNvSpPr>
          <p:nvPr/>
        </p:nvSpPr>
        <p:spPr>
          <a:xfrm>
            <a:off x="1559629" y="202447"/>
            <a:ext cx="9328726" cy="3149762"/>
          </a:xfrm>
          <a:prstGeom prst="rect">
            <a:avLst/>
          </a:prstGeom>
        </p:spPr>
        <p:txBody>
          <a:bodyPr vert="horz" anchor="ctr">
            <a:normAutofit fontScale="975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r>
              <a:rPr lang="en-US" sz="36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minimal staff time and zero incremental  </a:t>
            </a:r>
          </a:p>
        </p:txBody>
      </p:sp>
      <p:sp>
        <p:nvSpPr>
          <p:cNvPr id="5" name="Title 12">
            <a:extLst>
              <a:ext uri="{FF2B5EF4-FFF2-40B4-BE49-F238E27FC236}">
                <a16:creationId xmlns:a16="http://schemas.microsoft.com/office/drawing/2014/main" id="{AD086E3C-22DA-45F1-A2B7-4ADDAA712312}"/>
              </a:ext>
            </a:extLst>
          </p:cNvPr>
          <p:cNvSpPr txBox="1">
            <a:spLocks/>
          </p:cNvSpPr>
          <p:nvPr/>
        </p:nvSpPr>
        <p:spPr>
          <a:xfrm>
            <a:off x="866775" y="485597"/>
            <a:ext cx="9765592" cy="1400353"/>
          </a:xfrm>
          <a:prstGeom prst="rect">
            <a:avLst/>
          </a:prstGeom>
        </p:spPr>
        <p:txBody>
          <a:bodyPr vert="horz" anchor="ctr">
            <a:normAutofit fontScale="975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r>
              <a:rPr lang="en-US" sz="3600" kern="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Low-cost and effective steps requiring</a:t>
            </a:r>
          </a:p>
        </p:txBody>
      </p:sp>
      <p:sp>
        <p:nvSpPr>
          <p:cNvPr id="6" name="Title 12">
            <a:extLst>
              <a:ext uri="{FF2B5EF4-FFF2-40B4-BE49-F238E27FC236}">
                <a16:creationId xmlns:a16="http://schemas.microsoft.com/office/drawing/2014/main" id="{1A2A0F06-521F-4C12-809B-0AE28E7B06D9}"/>
              </a:ext>
            </a:extLst>
          </p:cNvPr>
          <p:cNvSpPr txBox="1">
            <a:spLocks/>
          </p:cNvSpPr>
          <p:nvPr/>
        </p:nvSpPr>
        <p:spPr>
          <a:xfrm>
            <a:off x="1763124" y="828311"/>
            <a:ext cx="8807490" cy="2991214"/>
          </a:xfrm>
          <a:prstGeom prst="rect">
            <a:avLst/>
          </a:prstGeom>
        </p:spPr>
        <p:txBody>
          <a:bodyPr vert="horz" anchor="ctr">
            <a:normAutofit fontScale="975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r"/>
            <a:r>
              <a:rPr lang="en-US" sz="36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equipment costs</a:t>
            </a:r>
          </a:p>
        </p:txBody>
      </p:sp>
      <p:sp>
        <p:nvSpPr>
          <p:cNvPr id="2" name="Footer Placeholder 1">
            <a:extLst>
              <a:ext uri="{FF2B5EF4-FFF2-40B4-BE49-F238E27FC236}">
                <a16:creationId xmlns:a16="http://schemas.microsoft.com/office/drawing/2014/main" id="{3C5D7FA6-ADA5-49BC-8EFD-4670503A3588}"/>
              </a:ext>
            </a:extLst>
          </p:cNvPr>
          <p:cNvSpPr>
            <a:spLocks noGrp="1"/>
          </p:cNvSpPr>
          <p:nvPr>
            <p:ph type="ftr" sz="quarter" idx="11"/>
          </p:nvPr>
        </p:nvSpPr>
        <p:spPr/>
        <p:txBody>
          <a:bodyPr/>
          <a:lstStyle/>
          <a:p>
            <a:r>
              <a:rPr lang="en-US"/>
              <a:t>© Ross Brown Data Science and Psychometrics, 2018</a:t>
            </a:r>
          </a:p>
        </p:txBody>
      </p:sp>
      <p:pic>
        <p:nvPicPr>
          <p:cNvPr id="3" name="Audio 2">
            <a:hlinkClick r:id="" action="ppaction://media"/>
            <a:extLst>
              <a:ext uri="{FF2B5EF4-FFF2-40B4-BE49-F238E27FC236}">
                <a16:creationId xmlns:a16="http://schemas.microsoft.com/office/drawing/2014/main" id="{EB1EAECC-3792-44AE-9F96-299542E8CF3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414912983"/>
      </p:ext>
    </p:extLst>
  </p:cSld>
  <p:clrMapOvr>
    <a:masterClrMapping/>
  </p:clrMapOvr>
  <mc:AlternateContent xmlns:mc="http://schemas.openxmlformats.org/markup-compatibility/2006" xmlns:p14="http://schemas.microsoft.com/office/powerpoint/2010/main">
    <mc:Choice Requires="p14">
      <p:transition spd="med" p14:dur="700" advTm="62521">
        <p:fade/>
      </p:transition>
    </mc:Choice>
    <mc:Fallback xmlns="">
      <p:transition spd="med" advTm="625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314325" y="2927840"/>
            <a:ext cx="11725275" cy="3930160"/>
          </a:xfrm>
        </p:spPr>
        <p:txBody>
          <a:bodyPr>
            <a:noAutofit/>
          </a:bodyPr>
          <a:lstStyle/>
          <a:p>
            <a:pPr marL="137160" lvl="0" indent="0">
              <a:lnSpc>
                <a:spcPct val="150000"/>
              </a:lnSpc>
              <a:buNone/>
            </a:pPr>
            <a:r>
              <a:rPr lang="en-US" dirty="0">
                <a:solidFill>
                  <a:schemeClr val="bg2"/>
                </a:solidFill>
                <a:latin typeface="MS UI Gothic" panose="020B0600070205080204" pitchFamily="34" charset="-128"/>
                <a:ea typeface="MS UI Gothic" panose="020B0600070205080204" pitchFamily="34" charset="-128"/>
              </a:rPr>
              <a:t>   Step 3: </a:t>
            </a:r>
          </a:p>
          <a:p>
            <a:pPr marL="137160" lvl="0" indent="0">
              <a:lnSpc>
                <a:spcPct val="150000"/>
              </a:lnSpc>
              <a:spcBef>
                <a:spcPts val="100"/>
              </a:spcBef>
              <a:buNone/>
            </a:pPr>
            <a:r>
              <a:rPr lang="en-US" dirty="0">
                <a:solidFill>
                  <a:schemeClr val="bg2"/>
                </a:solidFill>
                <a:latin typeface="MS UI Gothic" panose="020B0600070205080204" pitchFamily="34" charset="-128"/>
                <a:ea typeface="MS UI Gothic" panose="020B0600070205080204" pitchFamily="34" charset="-128"/>
              </a:rPr>
              <a:t>Use brainstorming and anecdotal data </a:t>
            </a:r>
            <a:r>
              <a:rPr lang="en-US" sz="1600" dirty="0">
                <a:solidFill>
                  <a:schemeClr val="bg2"/>
                </a:solidFill>
                <a:latin typeface="MS UI Gothic" panose="020B0600070205080204" pitchFamily="34" charset="-128"/>
                <a:ea typeface="MS UI Gothic" panose="020B0600070205080204" pitchFamily="34" charset="-128"/>
              </a:rPr>
              <a:t>from staff observations to develop simple questions or survey </a:t>
            </a:r>
          </a:p>
          <a:p>
            <a:pPr marL="137160" lvl="0" indent="0">
              <a:lnSpc>
                <a:spcPct val="150000"/>
              </a:lnSpc>
              <a:spcBef>
                <a:spcPts val="100"/>
              </a:spcBef>
              <a:buNone/>
            </a:pPr>
            <a:r>
              <a:rPr lang="en-US" sz="1600" dirty="0">
                <a:solidFill>
                  <a:schemeClr val="bg2"/>
                </a:solidFill>
                <a:latin typeface="MS UI Gothic" panose="020B0600070205080204" pitchFamily="34" charset="-128"/>
                <a:ea typeface="MS UI Gothic" panose="020B0600070205080204" pitchFamily="34" charset="-128"/>
              </a:rPr>
              <a:t>    response items – directly relating to winter weather effects – that can be easily incorporated into intake and treatment</a:t>
            </a:r>
          </a:p>
          <a:p>
            <a:pPr marL="137160" lvl="0" indent="0">
              <a:lnSpc>
                <a:spcPct val="150000"/>
              </a:lnSpc>
              <a:spcBef>
                <a:spcPts val="100"/>
              </a:spcBef>
              <a:buNone/>
            </a:pPr>
            <a:r>
              <a:rPr lang="en-US" sz="1600" dirty="0">
                <a:solidFill>
                  <a:schemeClr val="bg2"/>
                </a:solidFill>
                <a:latin typeface="MS UI Gothic" panose="020B0600070205080204" pitchFamily="34" charset="-128"/>
                <a:ea typeface="MS UI Gothic" panose="020B0600070205080204" pitchFamily="34" charset="-128"/>
              </a:rPr>
              <a:t>  protocols. Simple, affordable analysis of the data, with close attention to periods of mild winter weather and heavy </a:t>
            </a:r>
          </a:p>
          <a:p>
            <a:pPr marL="137160" lvl="0" indent="0">
              <a:lnSpc>
                <a:spcPct val="150000"/>
              </a:lnSpc>
              <a:spcBef>
                <a:spcPts val="100"/>
              </a:spcBef>
              <a:buNone/>
            </a:pPr>
            <a:r>
              <a:rPr lang="en-US" sz="1600" dirty="0">
                <a:solidFill>
                  <a:schemeClr val="bg2"/>
                </a:solidFill>
                <a:latin typeface="MS UI Gothic" panose="020B0600070205080204" pitchFamily="34" charset="-128"/>
                <a:ea typeface="MS UI Gothic" panose="020B0600070205080204" pitchFamily="34" charset="-128"/>
              </a:rPr>
              <a:t>patient intake, can point to actionable patterns. Survey patients about the dynamics of alcoholism onset, tying survey questions to  </a:t>
            </a:r>
          </a:p>
          <a:p>
            <a:pPr marL="137160" lvl="0" indent="0">
              <a:lnSpc>
                <a:spcPct val="150000"/>
              </a:lnSpc>
              <a:spcBef>
                <a:spcPts val="100"/>
              </a:spcBef>
              <a:buNone/>
            </a:pPr>
            <a:r>
              <a:rPr lang="en-US" sz="1600" dirty="0">
                <a:solidFill>
                  <a:schemeClr val="bg2"/>
                </a:solidFill>
                <a:latin typeface="MS UI Gothic" panose="020B0600070205080204" pitchFamily="34" charset="-128"/>
                <a:ea typeface="MS UI Gothic" panose="020B0600070205080204" pitchFamily="34" charset="-128"/>
              </a:rPr>
              <a:t>   winter weather patterns. </a:t>
            </a:r>
          </a:p>
        </p:txBody>
      </p:sp>
      <p:sp>
        <p:nvSpPr>
          <p:cNvPr id="13" name="Title 12"/>
          <p:cNvSpPr>
            <a:spLocks noGrp="1"/>
          </p:cNvSpPr>
          <p:nvPr>
            <p:ph type="title"/>
          </p:nvPr>
        </p:nvSpPr>
        <p:spPr>
          <a:xfrm>
            <a:off x="1547786" y="-159505"/>
            <a:ext cx="10253843" cy="3502780"/>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Twin Towns has ready access to</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qualitative data to supplement and leverage       </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quantitative findings from this study:                </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Staff and patients can shed light on </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                            the weather/alcoholism dynamic</a:t>
            </a:r>
          </a:p>
        </p:txBody>
      </p:sp>
      <p:sp>
        <p:nvSpPr>
          <p:cNvPr id="2" name="Footer Placeholder 1">
            <a:extLst>
              <a:ext uri="{FF2B5EF4-FFF2-40B4-BE49-F238E27FC236}">
                <a16:creationId xmlns:a16="http://schemas.microsoft.com/office/drawing/2014/main" id="{4FD8FF61-E2BD-4B41-85E5-A50376402BC8}"/>
              </a:ext>
            </a:extLst>
          </p:cNvPr>
          <p:cNvSpPr>
            <a:spLocks noGrp="1"/>
          </p:cNvSpPr>
          <p:nvPr>
            <p:ph type="ftr" sz="quarter" idx="11"/>
          </p:nvPr>
        </p:nvSpPr>
        <p:spPr/>
        <p:txBody>
          <a:bodyPr/>
          <a:lstStyle/>
          <a:p>
            <a:r>
              <a:rPr lang="en-US"/>
              <a:t>© Ross Brown Data Science and Psychometrics, 2018</a:t>
            </a:r>
          </a:p>
        </p:txBody>
      </p:sp>
      <p:pic>
        <p:nvPicPr>
          <p:cNvPr id="4" name="Audio 3">
            <a:hlinkClick r:id="" action="ppaction://media"/>
            <a:extLst>
              <a:ext uri="{FF2B5EF4-FFF2-40B4-BE49-F238E27FC236}">
                <a16:creationId xmlns:a16="http://schemas.microsoft.com/office/drawing/2014/main" id="{D9503500-2055-4260-A260-B1275020DAB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378203635"/>
      </p:ext>
    </p:extLst>
  </p:cSld>
  <p:clrMapOvr>
    <a:masterClrMapping/>
  </p:clrMapOvr>
  <mc:AlternateContent xmlns:mc="http://schemas.openxmlformats.org/markup-compatibility/2006" xmlns:p14="http://schemas.microsoft.com/office/powerpoint/2010/main">
    <mc:Choice Requires="p14">
      <p:transition spd="med" p14:dur="700" advTm="57439">
        <p:fade/>
      </p:transition>
    </mc:Choice>
    <mc:Fallback xmlns="">
      <p:transition spd="med" advTm="5743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57576" showWhenStopped="0">
                <p:cTn id="21"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47787" y="-159505"/>
            <a:ext cx="6929464" cy="3011146"/>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Questions?</a:t>
            </a:r>
          </a:p>
        </p:txBody>
      </p:sp>
      <p:sp>
        <p:nvSpPr>
          <p:cNvPr id="2" name="Footer Placeholder 1">
            <a:extLst>
              <a:ext uri="{FF2B5EF4-FFF2-40B4-BE49-F238E27FC236}">
                <a16:creationId xmlns:a16="http://schemas.microsoft.com/office/drawing/2014/main" id="{4FD8FF61-E2BD-4B41-85E5-A50376402BC8}"/>
              </a:ext>
            </a:extLst>
          </p:cNvPr>
          <p:cNvSpPr>
            <a:spLocks noGrp="1"/>
          </p:cNvSpPr>
          <p:nvPr>
            <p:ph type="ftr" sz="quarter" idx="11"/>
          </p:nvPr>
        </p:nvSpPr>
        <p:spPr/>
        <p:txBody>
          <a:bodyPr/>
          <a:lstStyle/>
          <a:p>
            <a:r>
              <a:rPr lang="en-US"/>
              <a:t>© Ross Brown Data Science and Psychometrics, 2018</a:t>
            </a:r>
          </a:p>
        </p:txBody>
      </p:sp>
      <p:pic>
        <p:nvPicPr>
          <p:cNvPr id="3" name="Audio 2">
            <a:hlinkClick r:id="" action="ppaction://media"/>
            <a:extLst>
              <a:ext uri="{FF2B5EF4-FFF2-40B4-BE49-F238E27FC236}">
                <a16:creationId xmlns:a16="http://schemas.microsoft.com/office/drawing/2014/main" id="{D727D6A6-3175-4302-B733-288AF6961C8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220374770"/>
      </p:ext>
    </p:extLst>
  </p:cSld>
  <p:clrMapOvr>
    <a:masterClrMapping/>
  </p:clrMapOvr>
  <mc:AlternateContent xmlns:mc="http://schemas.openxmlformats.org/markup-compatibility/2006" xmlns:p14="http://schemas.microsoft.com/office/powerpoint/2010/main">
    <mc:Choice Requires="p14">
      <p:transition spd="med" p14:dur="700" advTm="11347">
        <p:fade/>
      </p:transition>
    </mc:Choice>
    <mc:Fallback xmlns="">
      <p:transition spd="med" advTm="113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Data Science and Psychometrics, 2018</a:t>
            </a:r>
          </a:p>
        </p:txBody>
      </p:sp>
      <p:sp>
        <p:nvSpPr>
          <p:cNvPr id="14" name="Content Placeholder 13"/>
          <p:cNvSpPr>
            <a:spLocks noGrp="1"/>
          </p:cNvSpPr>
          <p:nvPr>
            <p:ph idx="1"/>
          </p:nvPr>
        </p:nvSpPr>
        <p:spPr>
          <a:xfrm>
            <a:off x="609600" y="1707516"/>
            <a:ext cx="10972800" cy="4709160"/>
          </a:xfrm>
        </p:spPr>
        <p:txBody>
          <a:bodyPr>
            <a:normAutofit/>
          </a:bodyPr>
          <a:lstStyle/>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Labor biggest expense.</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Need to balance sufficient staffing for quality care and preventing employee burnout with costs of overstaffing</a:t>
            </a:r>
          </a:p>
          <a:p>
            <a:pPr>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Need to predict patient demand in new markets for corporate expansion</a:t>
            </a:r>
          </a:p>
        </p:txBody>
      </p:sp>
      <p:sp>
        <p:nvSpPr>
          <p:cNvPr id="13" name="Title 12"/>
          <p:cNvSpPr>
            <a:spLocks noGrp="1"/>
          </p:cNvSpPr>
          <p:nvPr>
            <p:ph type="title"/>
          </p:nvPr>
        </p:nvSpPr>
        <p:spPr>
          <a:xfrm>
            <a:off x="200094" y="274638"/>
            <a:ext cx="10972800" cy="1397408"/>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Managing Staffing Levels is Critical for</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Twin Towns Substance Abuse Treatment Network</a:t>
            </a:r>
          </a:p>
        </p:txBody>
      </p:sp>
      <p:pic>
        <p:nvPicPr>
          <p:cNvPr id="6" name="Audio 5">
            <a:hlinkClick r:id="" action="ppaction://media"/>
            <a:extLst>
              <a:ext uri="{FF2B5EF4-FFF2-40B4-BE49-F238E27FC236}">
                <a16:creationId xmlns:a16="http://schemas.microsoft.com/office/drawing/2014/main" id="{5BE9E06D-00D3-4595-8B12-BF9C5FB99B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61799537"/>
      </p:ext>
    </p:extLst>
  </p:cSld>
  <p:clrMapOvr>
    <a:masterClrMapping/>
  </p:clrMapOvr>
  <mc:AlternateContent xmlns:mc="http://schemas.openxmlformats.org/markup-compatibility/2006" xmlns:p14="http://schemas.microsoft.com/office/powerpoint/2010/main">
    <mc:Choice Requires="p14">
      <p:transition spd="med" p14:dur="700" advTm="30385">
        <p:fade/>
      </p:transition>
    </mc:Choice>
    <mc:Fallback xmlns="">
      <p:transition spd="med" advTm="3038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r>
              <a:rPr lang="en-US"/>
              <a:t>© Ross Brown Data Science and Psychometrics, 2018</a:t>
            </a:r>
          </a:p>
        </p:txBody>
      </p:sp>
      <p:sp>
        <p:nvSpPr>
          <p:cNvPr id="14" name="Content Placeholder 13"/>
          <p:cNvSpPr>
            <a:spLocks noGrp="1"/>
          </p:cNvSpPr>
          <p:nvPr>
            <p:ph idx="1"/>
          </p:nvPr>
        </p:nvSpPr>
        <p:spPr>
          <a:xfrm>
            <a:off x="4265" y="1870710"/>
            <a:ext cx="11057161" cy="5332685"/>
          </a:xfrm>
        </p:spPr>
        <p:txBody>
          <a:bodyPr/>
          <a:lstStyle/>
          <a:p>
            <a:pPr marL="137160" lvl="0" indent="0">
              <a:lnSpc>
                <a:spcPct val="150000"/>
              </a:lnSpc>
              <a:buNone/>
            </a:pPr>
            <a:r>
              <a:rPr lang="en-US" sz="2000" dirty="0">
                <a:solidFill>
                  <a:schemeClr val="bg2"/>
                </a:solidFill>
                <a:latin typeface="MS UI Gothic" panose="020B0600070205080204" pitchFamily="34" charset="-128"/>
                <a:ea typeface="MS UI Gothic" panose="020B0600070205080204" pitchFamily="34" charset="-128"/>
              </a:rPr>
              <a:t>Depression-like mood disorder associated with</a:t>
            </a:r>
          </a:p>
          <a:p>
            <a:pPr marL="137160" lvl="0" indent="0">
              <a:lnSpc>
                <a:spcPct val="150000"/>
              </a:lnSpc>
              <a:buNone/>
            </a:pPr>
            <a:r>
              <a:rPr lang="en-US" sz="2000" dirty="0">
                <a:solidFill>
                  <a:schemeClr val="bg2"/>
                </a:solidFill>
                <a:latin typeface="MS UI Gothic" panose="020B0600070205080204" pitchFamily="34" charset="-128"/>
                <a:ea typeface="MS UI Gothic" panose="020B0600070205080204" pitchFamily="34" charset="-128"/>
              </a:rPr>
              <a:t>winter weather features: </a:t>
            </a:r>
          </a:p>
          <a:p>
            <a:pPr>
              <a:lnSpc>
                <a:spcPct val="150000"/>
              </a:lnSpc>
              <a:buFont typeface="Wingdings" panose="05000000000000000000" pitchFamily="2" charset="2"/>
              <a:buChar char="v"/>
            </a:pPr>
            <a:r>
              <a:rPr lang="en-US" sz="2000" dirty="0">
                <a:solidFill>
                  <a:schemeClr val="bg2"/>
                </a:solidFill>
                <a:latin typeface="MS UI Gothic" panose="020B0600070205080204" pitchFamily="34" charset="-128"/>
                <a:ea typeface="MS UI Gothic" panose="020B0600070205080204" pitchFamily="34" charset="-128"/>
              </a:rPr>
              <a:t>Shorter days</a:t>
            </a:r>
          </a:p>
          <a:p>
            <a:pPr>
              <a:lnSpc>
                <a:spcPct val="150000"/>
              </a:lnSpc>
              <a:buFont typeface="Wingdings" panose="05000000000000000000" pitchFamily="2" charset="2"/>
              <a:buChar char="v"/>
            </a:pPr>
            <a:r>
              <a:rPr lang="en-US" sz="2000" dirty="0">
                <a:solidFill>
                  <a:schemeClr val="bg2"/>
                </a:solidFill>
                <a:latin typeface="MS UI Gothic" panose="020B0600070205080204" pitchFamily="34" charset="-128"/>
                <a:ea typeface="MS UI Gothic" panose="020B0600070205080204" pitchFamily="34" charset="-128"/>
              </a:rPr>
              <a:t>Reduced sunshine</a:t>
            </a:r>
          </a:p>
          <a:p>
            <a:pPr>
              <a:lnSpc>
                <a:spcPct val="150000"/>
              </a:lnSpc>
              <a:buFont typeface="Wingdings" panose="05000000000000000000" pitchFamily="2" charset="2"/>
              <a:buChar char="v"/>
            </a:pPr>
            <a:r>
              <a:rPr lang="en-US" sz="2000" dirty="0">
                <a:solidFill>
                  <a:schemeClr val="bg2"/>
                </a:solidFill>
                <a:latin typeface="MS UI Gothic" panose="020B0600070205080204" pitchFamily="34" charset="-128"/>
                <a:ea typeface="MS UI Gothic" panose="020B0600070205080204" pitchFamily="34" charset="-128"/>
              </a:rPr>
              <a:t>Isolation</a:t>
            </a:r>
          </a:p>
          <a:p>
            <a:pPr marL="137160" lvl="0" indent="0">
              <a:lnSpc>
                <a:spcPct val="150000"/>
              </a:lnSpc>
              <a:buNone/>
            </a:pPr>
            <a:endParaRPr lang="en-US" sz="2000" dirty="0">
              <a:solidFill>
                <a:schemeClr val="bg2"/>
              </a:solidFill>
              <a:latin typeface="MS UI Gothic" panose="020B0600070205080204" pitchFamily="34" charset="-128"/>
              <a:ea typeface="MS UI Gothic" panose="020B0600070205080204" pitchFamily="34" charset="-128"/>
            </a:endParaRPr>
          </a:p>
        </p:txBody>
      </p:sp>
      <p:sp>
        <p:nvSpPr>
          <p:cNvPr id="13" name="Title 12"/>
          <p:cNvSpPr>
            <a:spLocks noGrp="1"/>
          </p:cNvSpPr>
          <p:nvPr>
            <p:ph type="title"/>
          </p:nvPr>
        </p:nvSpPr>
        <p:spPr>
          <a:xfrm>
            <a:off x="376748" y="415926"/>
            <a:ext cx="4733109" cy="1535112"/>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Seasonal Affective Disorder (SAD) </a:t>
            </a:r>
          </a:p>
        </p:txBody>
      </p:sp>
      <p:pic>
        <p:nvPicPr>
          <p:cNvPr id="4" name="Picture 3">
            <a:extLst>
              <a:ext uri="{FF2B5EF4-FFF2-40B4-BE49-F238E27FC236}">
                <a16:creationId xmlns:a16="http://schemas.microsoft.com/office/drawing/2014/main" id="{9D1C729C-C7B5-4022-84BA-23C81394907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2940" y="274638"/>
            <a:ext cx="6258966" cy="4088674"/>
          </a:xfrm>
          <a:prstGeom prst="rect">
            <a:avLst/>
          </a:prstGeom>
        </p:spPr>
      </p:pic>
      <p:pic>
        <p:nvPicPr>
          <p:cNvPr id="6" name="Picture 5">
            <a:extLst>
              <a:ext uri="{FF2B5EF4-FFF2-40B4-BE49-F238E27FC236}">
                <a16:creationId xmlns:a16="http://schemas.microsoft.com/office/drawing/2014/main" id="{DC5E59EC-F1D1-47E0-87A7-B42AAD0055D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49710" y="3429001"/>
            <a:ext cx="7442290" cy="4292600"/>
          </a:xfrm>
          <a:prstGeom prst="rect">
            <a:avLst/>
          </a:prstGeom>
        </p:spPr>
      </p:pic>
      <p:sp>
        <p:nvSpPr>
          <p:cNvPr id="7" name="Title 12">
            <a:extLst>
              <a:ext uri="{FF2B5EF4-FFF2-40B4-BE49-F238E27FC236}">
                <a16:creationId xmlns:a16="http://schemas.microsoft.com/office/drawing/2014/main" id="{C08C0A29-0A9A-4B06-A198-C36C8F149287}"/>
              </a:ext>
            </a:extLst>
          </p:cNvPr>
          <p:cNvSpPr txBox="1">
            <a:spLocks/>
          </p:cNvSpPr>
          <p:nvPr/>
        </p:nvSpPr>
        <p:spPr>
          <a:xfrm rot="10800000" flipV="1">
            <a:off x="200094" y="185845"/>
            <a:ext cx="4509066" cy="345862"/>
          </a:xfrm>
          <a:prstGeom prst="rect">
            <a:avLst/>
          </a:prstGeom>
        </p:spPr>
        <p:txBody>
          <a:bodyPr vert="horz" anchor="ctr">
            <a:normAutofit fontScale="92500" lnSpcReduction="10000"/>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pPr algn="l"/>
            <a:r>
              <a:rPr lang="en-US" sz="1800" b="0" i="1" u="sng" dirty="0">
                <a:solidFill>
                  <a:schemeClr val="bg2"/>
                </a:solidFill>
                <a:effectLst/>
                <a:latin typeface="MS UI Gothic" panose="020B0600070205080204" pitchFamily="34" charset="-128"/>
                <a:ea typeface="MS UI Gothic" panose="020B0600070205080204" pitchFamily="34" charset="-128"/>
                <a:cs typeface="+mn-cs"/>
              </a:rPr>
              <a:t>Why winter weather may predict alcoholism: </a:t>
            </a:r>
            <a:endParaRPr lang="en-US" sz="1800" b="0" i="1" dirty="0">
              <a:solidFill>
                <a:schemeClr val="bg2"/>
              </a:solidFill>
              <a:effectLst/>
              <a:latin typeface="MS UI Gothic" panose="020B0600070205080204" pitchFamily="34" charset="-128"/>
              <a:ea typeface="MS UI Gothic" panose="020B0600070205080204" pitchFamily="34" charset="-128"/>
              <a:cs typeface="+mn-cs"/>
            </a:endParaRPr>
          </a:p>
        </p:txBody>
      </p:sp>
      <p:sp>
        <p:nvSpPr>
          <p:cNvPr id="8" name="Title 12">
            <a:extLst>
              <a:ext uri="{FF2B5EF4-FFF2-40B4-BE49-F238E27FC236}">
                <a16:creationId xmlns:a16="http://schemas.microsoft.com/office/drawing/2014/main" id="{459EBFCC-D17A-412A-8BCC-4712F40A181A}"/>
              </a:ext>
            </a:extLst>
          </p:cNvPr>
          <p:cNvSpPr txBox="1">
            <a:spLocks/>
          </p:cNvSpPr>
          <p:nvPr/>
        </p:nvSpPr>
        <p:spPr>
          <a:xfrm>
            <a:off x="78659" y="4556761"/>
            <a:ext cx="4306528" cy="1885314"/>
          </a:xfrm>
          <a:prstGeom prst="rect">
            <a:avLst/>
          </a:prstGeom>
        </p:spPr>
        <p:txBody>
          <a:bodyPr vert="horz" anchor="ctr">
            <a:noAutofit/>
            <a:scene3d>
              <a:camera prst="orthographicFront"/>
              <a:lightRig rig="soft" dir="t">
                <a:rot lat="0" lon="0" rev="16800000"/>
              </a:lightRig>
            </a:scene3d>
            <a:sp3d prstMaterial="softEdge">
              <a:bevelT w="38100" h="38100"/>
            </a:sp3d>
          </a:bodyPr>
          <a:lstStyle>
            <a:lvl1pPr algn="ctr" rtl="0" eaLnBrk="1" latinLnBrk="0" hangingPunct="1">
              <a:spcBef>
                <a:spcPct val="0"/>
              </a:spcBef>
              <a:buNone/>
              <a:defRPr kumimoji="0" sz="4100" b="1" kern="1200" cap="none" baseline="0">
                <a:ln w="6350">
                  <a:noFill/>
                </a:ln>
                <a:solidFill>
                  <a:schemeClr val="accent2"/>
                </a:solidFill>
                <a:effectLst>
                  <a:outerShdw blurRad="114300" dist="101600" dir="2700000" algn="tl" rotWithShape="0">
                    <a:srgbClr val="000000">
                      <a:alpha val="40000"/>
                    </a:srgbClr>
                  </a:outerShdw>
                </a:effectLst>
                <a:latin typeface="+mj-lt"/>
                <a:ea typeface="+mj-ea"/>
                <a:cs typeface="+mj-cs"/>
              </a:defRPr>
            </a:lvl1pPr>
          </a:lstStyle>
          <a:p>
            <a:r>
              <a:rPr lang="en-US" sz="2400" i="1"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Research has shown that SAD is related to and possibly predictive of alcoholism</a:t>
            </a:r>
          </a:p>
        </p:txBody>
      </p:sp>
      <p:pic>
        <p:nvPicPr>
          <p:cNvPr id="9" name="Audio 8">
            <a:hlinkClick r:id="" action="ppaction://media"/>
            <a:extLst>
              <a:ext uri="{FF2B5EF4-FFF2-40B4-BE49-F238E27FC236}">
                <a16:creationId xmlns:a16="http://schemas.microsoft.com/office/drawing/2014/main" id="{056CD23B-C0D0-4D0A-82E7-17172243B3E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35519843"/>
      </p:ext>
    </p:extLst>
  </p:cSld>
  <p:clrMapOvr>
    <a:masterClrMapping/>
  </p:clrMapOvr>
  <mc:AlternateContent xmlns:mc="http://schemas.openxmlformats.org/markup-compatibility/2006" xmlns:p14="http://schemas.microsoft.com/office/powerpoint/2010/main">
    <mc:Choice Requires="p14">
      <p:transition spd="med" p14:dur="700" advTm="30791">
        <p:fade/>
      </p:transition>
    </mc:Choice>
    <mc:Fallback xmlns="">
      <p:transition spd="med" advTm="3079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 presetClass="entr" presetSubtype="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par>
                          <p:cTn id="14" fill="hold">
                            <p:stCondLst>
                              <p:cond delay="500"/>
                            </p:stCondLst>
                            <p:childTnLst>
                              <p:par>
                                <p:cTn id="15" presetID="1"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9"/>
                </p:tgtEl>
              </p:cMediaNode>
            </p:audio>
          </p:childTnLst>
        </p:cTn>
      </p:par>
    </p:tnLst>
    <p:bldLst>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Psychometrics, 2018</a:t>
            </a:r>
          </a:p>
        </p:txBody>
      </p:sp>
      <p:sp>
        <p:nvSpPr>
          <p:cNvPr id="14" name="Content Placeholder 13"/>
          <p:cNvSpPr>
            <a:spLocks noGrp="1"/>
          </p:cNvSpPr>
          <p:nvPr>
            <p:ph idx="1"/>
          </p:nvPr>
        </p:nvSpPr>
        <p:spPr>
          <a:xfrm>
            <a:off x="3962197" y="2377439"/>
            <a:ext cx="3366066" cy="1894115"/>
          </a:xfrm>
        </p:spPr>
        <p:txBody>
          <a:bodyPr>
            <a:normAutofit/>
          </a:bodyPr>
          <a:lstStyle/>
          <a:p>
            <a:pPr marL="137160" lvl="0" indent="0" algn="ctr">
              <a:lnSpc>
                <a:spcPct val="150000"/>
              </a:lnSpc>
              <a:buNone/>
            </a:pPr>
            <a:r>
              <a:rPr lang="en-US" sz="2000" dirty="0">
                <a:solidFill>
                  <a:schemeClr val="bg2"/>
                </a:solidFill>
                <a:latin typeface="MS UI Gothic" panose="020B0600070205080204" pitchFamily="34" charset="-128"/>
                <a:ea typeface="MS UI Gothic" panose="020B0600070205080204" pitchFamily="34" charset="-128"/>
              </a:rPr>
              <a:t>Seasonal Affective Disorder is more </a:t>
            </a:r>
            <a:r>
              <a:rPr lang="en-US" sz="2000" b="1" i="1" dirty="0">
                <a:solidFill>
                  <a:schemeClr val="bg2"/>
                </a:solidFill>
                <a:latin typeface="MS UI Gothic" panose="020B0600070205080204" pitchFamily="34" charset="-128"/>
                <a:ea typeface="MS UI Gothic" panose="020B0600070205080204" pitchFamily="34" charset="-128"/>
              </a:rPr>
              <a:t>Widespread</a:t>
            </a:r>
            <a:r>
              <a:rPr lang="en-US" sz="2000" dirty="0">
                <a:solidFill>
                  <a:schemeClr val="bg2"/>
                </a:solidFill>
                <a:latin typeface="MS UI Gothic" panose="020B0600070205080204" pitchFamily="34" charset="-128"/>
                <a:ea typeface="MS UI Gothic" panose="020B0600070205080204" pitchFamily="34" charset="-128"/>
              </a:rPr>
              <a:t> and/or more </a:t>
            </a:r>
            <a:r>
              <a:rPr lang="en-US" sz="2000" b="1" i="1" dirty="0">
                <a:solidFill>
                  <a:schemeClr val="bg2"/>
                </a:solidFill>
                <a:latin typeface="MS UI Gothic" panose="020B0600070205080204" pitchFamily="34" charset="-128"/>
                <a:ea typeface="MS UI Gothic" panose="020B0600070205080204" pitchFamily="34" charset="-128"/>
              </a:rPr>
              <a:t>Severe</a:t>
            </a:r>
          </a:p>
        </p:txBody>
      </p:sp>
      <p:sp>
        <p:nvSpPr>
          <p:cNvPr id="13" name="Title 12"/>
          <p:cNvSpPr>
            <a:spLocks noGrp="1"/>
          </p:cNvSpPr>
          <p:nvPr>
            <p:ph type="title"/>
          </p:nvPr>
        </p:nvSpPr>
        <p:spPr>
          <a:xfrm>
            <a:off x="1155700" y="274638"/>
            <a:ext cx="9468859" cy="1245713"/>
          </a:xfrm>
        </p:spPr>
        <p:txBody>
          <a:bodyPr>
            <a:normAutofit/>
          </a:bodyPr>
          <a:lstStyle/>
          <a:p>
            <a:r>
              <a:rPr lang="en-US" sz="3600" spc="-15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Winter = SAD = Alcoholism</a:t>
            </a:r>
          </a:p>
        </p:txBody>
      </p:sp>
      <p:sp>
        <p:nvSpPr>
          <p:cNvPr id="16" name="Multiplication Sign 15">
            <a:extLst>
              <a:ext uri="{FF2B5EF4-FFF2-40B4-BE49-F238E27FC236}">
                <a16:creationId xmlns:a16="http://schemas.microsoft.com/office/drawing/2014/main" id="{159F7DC7-B9D4-4981-A654-C853A4177976}"/>
              </a:ext>
            </a:extLst>
          </p:cNvPr>
          <p:cNvSpPr/>
          <p:nvPr/>
        </p:nvSpPr>
        <p:spPr>
          <a:xfrm>
            <a:off x="4415517" y="76199"/>
            <a:ext cx="2429692" cy="1750423"/>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Content Placeholder 13">
            <a:extLst>
              <a:ext uri="{FF2B5EF4-FFF2-40B4-BE49-F238E27FC236}">
                <a16:creationId xmlns:a16="http://schemas.microsoft.com/office/drawing/2014/main" id="{128B25F0-90DE-42A1-BE9D-6C92F9903504}"/>
              </a:ext>
            </a:extLst>
          </p:cNvPr>
          <p:cNvSpPr txBox="1">
            <a:spLocks/>
          </p:cNvSpPr>
          <p:nvPr/>
        </p:nvSpPr>
        <p:spPr>
          <a:xfrm>
            <a:off x="-339635" y="2390501"/>
            <a:ext cx="2926081" cy="1567546"/>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marR="0" lvl="0" indent="0" algn="ctr" defTabSz="914400" rtl="0" eaLnBrk="1" fontAlgn="auto" latinLnBrk="0" hangingPunct="1">
              <a:lnSpc>
                <a:spcPct val="150000"/>
              </a:lnSpc>
              <a:spcBef>
                <a:spcPct val="20000"/>
              </a:spcBef>
              <a:spcAft>
                <a:spcPts val="0"/>
              </a:spcAft>
              <a:buClr>
                <a:srgbClr val="242852"/>
              </a:buClr>
              <a:buSzPct val="65000"/>
              <a:buFont typeface="Wingdings 2"/>
              <a:buNone/>
              <a:tabLst/>
              <a:defRPr/>
            </a:pPr>
            <a: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Winter is </a:t>
            </a:r>
            <a:r>
              <a:rPr kumimoji="0" lang="en-US" sz="2000" b="1" i="1"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Harsher</a:t>
            </a:r>
            <a: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 </a:t>
            </a:r>
            <a:b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br>
            <a: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More </a:t>
            </a:r>
            <a:r>
              <a:rPr kumimoji="0" lang="en-US" sz="2000" b="1" i="1"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Severe</a:t>
            </a:r>
          </a:p>
        </p:txBody>
      </p:sp>
      <p:sp>
        <p:nvSpPr>
          <p:cNvPr id="3" name="Arrow: Right 2">
            <a:extLst>
              <a:ext uri="{FF2B5EF4-FFF2-40B4-BE49-F238E27FC236}">
                <a16:creationId xmlns:a16="http://schemas.microsoft.com/office/drawing/2014/main" id="{315E86BD-2186-40C6-9979-820A334B31C3}"/>
              </a:ext>
            </a:extLst>
          </p:cNvPr>
          <p:cNvSpPr/>
          <p:nvPr/>
        </p:nvSpPr>
        <p:spPr>
          <a:xfrm>
            <a:off x="2429691" y="2686207"/>
            <a:ext cx="1358537" cy="600892"/>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Content Placeholder 13">
            <a:extLst>
              <a:ext uri="{FF2B5EF4-FFF2-40B4-BE49-F238E27FC236}">
                <a16:creationId xmlns:a16="http://schemas.microsoft.com/office/drawing/2014/main" id="{E757988F-88DB-43D7-800C-1B789E2E3795}"/>
              </a:ext>
            </a:extLst>
          </p:cNvPr>
          <p:cNvSpPr txBox="1">
            <a:spLocks/>
          </p:cNvSpPr>
          <p:nvPr/>
        </p:nvSpPr>
        <p:spPr>
          <a:xfrm>
            <a:off x="9287285" y="2464136"/>
            <a:ext cx="1916089" cy="1245713"/>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marR="0" lvl="0" indent="0" algn="ctr" defTabSz="914400" rtl="0" eaLnBrk="1" fontAlgn="auto" latinLnBrk="0" hangingPunct="1">
              <a:lnSpc>
                <a:spcPct val="150000"/>
              </a:lnSpc>
              <a:spcBef>
                <a:spcPct val="20000"/>
              </a:spcBef>
              <a:spcAft>
                <a:spcPts val="0"/>
              </a:spcAft>
              <a:buClr>
                <a:srgbClr val="242852"/>
              </a:buClr>
              <a:buSzPct val="65000"/>
              <a:buFont typeface="Wingdings 2"/>
              <a:buNone/>
              <a:tabLst/>
              <a:defRPr/>
            </a:pPr>
            <a:r>
              <a:rPr kumimoji="0" lang="en-US" sz="2000" b="1" i="1"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More</a:t>
            </a:r>
            <a:r>
              <a:rPr kumimoji="0" lang="en-US" sz="2000" b="0" i="0" u="none" strike="noStrike" kern="1200" cap="none" spc="0" normalizeH="0" baseline="0" noProof="0" dirty="0">
                <a:ln>
                  <a:noFill/>
                </a:ln>
                <a:solidFill>
                  <a:srgbClr val="242852"/>
                </a:solidFill>
                <a:effectLst/>
                <a:uLnTx/>
                <a:uFillTx/>
                <a:latin typeface="MS UI Gothic" panose="020B0600070205080204" pitchFamily="34" charset="-128"/>
                <a:ea typeface="MS UI Gothic" panose="020B0600070205080204" pitchFamily="34" charset="-128"/>
                <a:cs typeface="+mn-cs"/>
              </a:rPr>
              <a:t> Alcoholism</a:t>
            </a:r>
          </a:p>
        </p:txBody>
      </p:sp>
      <p:sp>
        <p:nvSpPr>
          <p:cNvPr id="12" name="Arrow: Right 11">
            <a:extLst>
              <a:ext uri="{FF2B5EF4-FFF2-40B4-BE49-F238E27FC236}">
                <a16:creationId xmlns:a16="http://schemas.microsoft.com/office/drawing/2014/main" id="{F9DCC721-B9BA-4819-B904-86D3C2B741C5}"/>
              </a:ext>
            </a:extLst>
          </p:cNvPr>
          <p:cNvSpPr/>
          <p:nvPr/>
        </p:nvSpPr>
        <p:spPr>
          <a:xfrm>
            <a:off x="7928748" y="2686207"/>
            <a:ext cx="1358537" cy="600892"/>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Multiplication Sign 17">
            <a:extLst>
              <a:ext uri="{FF2B5EF4-FFF2-40B4-BE49-F238E27FC236}">
                <a16:creationId xmlns:a16="http://schemas.microsoft.com/office/drawing/2014/main" id="{238C3257-4763-4198-A6E2-3FB74940C26B}"/>
              </a:ext>
            </a:extLst>
          </p:cNvPr>
          <p:cNvSpPr/>
          <p:nvPr/>
        </p:nvSpPr>
        <p:spPr>
          <a:xfrm>
            <a:off x="4519545" y="2111441"/>
            <a:ext cx="2429692" cy="1750423"/>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3" name="Group 22">
            <a:extLst>
              <a:ext uri="{FF2B5EF4-FFF2-40B4-BE49-F238E27FC236}">
                <a16:creationId xmlns:a16="http://schemas.microsoft.com/office/drawing/2014/main" id="{F81A76A7-5993-4DF0-A153-B2FD7A2EB09B}"/>
              </a:ext>
            </a:extLst>
          </p:cNvPr>
          <p:cNvGrpSpPr/>
          <p:nvPr/>
        </p:nvGrpSpPr>
        <p:grpSpPr>
          <a:xfrm>
            <a:off x="257175" y="-234615"/>
            <a:ext cx="10946199" cy="7327229"/>
            <a:chOff x="257175" y="-234615"/>
            <a:chExt cx="10946199" cy="7327229"/>
          </a:xfrm>
        </p:grpSpPr>
        <p:pic>
          <p:nvPicPr>
            <p:cNvPr id="10" name="Content Placeholder 9">
              <a:extLst>
                <a:ext uri="{FF2B5EF4-FFF2-40B4-BE49-F238E27FC236}">
                  <a16:creationId xmlns:a16="http://schemas.microsoft.com/office/drawing/2014/main" id="{632601D0-4FD1-4C09-BE1E-4C0F9A380C3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7175" y="-234615"/>
              <a:ext cx="10946199" cy="7031523"/>
            </a:xfrm>
            <a:prstGeom prst="rect">
              <a:avLst/>
            </a:prstGeom>
          </p:spPr>
        </p:pic>
        <p:grpSp>
          <p:nvGrpSpPr>
            <p:cNvPr id="22" name="Group 21">
              <a:extLst>
                <a:ext uri="{FF2B5EF4-FFF2-40B4-BE49-F238E27FC236}">
                  <a16:creationId xmlns:a16="http://schemas.microsoft.com/office/drawing/2014/main" id="{4755A793-D8A0-479F-AA40-DFD965FB0701}"/>
                </a:ext>
              </a:extLst>
            </p:cNvPr>
            <p:cNvGrpSpPr/>
            <p:nvPr/>
          </p:nvGrpSpPr>
          <p:grpSpPr>
            <a:xfrm>
              <a:off x="3137524" y="5427834"/>
              <a:ext cx="7616009" cy="1664780"/>
              <a:chOff x="3137524" y="5427834"/>
              <a:chExt cx="7616009" cy="1664780"/>
            </a:xfrm>
          </p:grpSpPr>
          <mc:AlternateContent xmlns:mc="http://schemas.openxmlformats.org/markup-compatibility/2006" xmlns:p14="http://schemas.microsoft.com/office/powerpoint/2010/main">
            <mc:Choice Requires="p14">
              <p:contentPart p14:bwMode="auto" r:id="rId7">
                <p14:nvContentPartPr>
                  <p14:cNvPr id="17" name="Ink 16">
                    <a:extLst>
                      <a:ext uri="{FF2B5EF4-FFF2-40B4-BE49-F238E27FC236}">
                        <a16:creationId xmlns:a16="http://schemas.microsoft.com/office/drawing/2014/main" id="{92696C46-1394-4331-AA56-4E2E9A1A6546}"/>
                      </a:ext>
                    </a:extLst>
                  </p14:cNvPr>
                  <p14:cNvContentPartPr/>
                  <p14:nvPr/>
                </p14:nvContentPartPr>
                <p14:xfrm>
                  <a:off x="3680141" y="6265784"/>
                  <a:ext cx="3002033" cy="360"/>
                </p14:xfrm>
              </p:contentPart>
            </mc:Choice>
            <mc:Fallback xmlns="">
              <p:pic>
                <p:nvPicPr>
                  <p:cNvPr id="17" name="Ink 16">
                    <a:extLst>
                      <a:ext uri="{FF2B5EF4-FFF2-40B4-BE49-F238E27FC236}">
                        <a16:creationId xmlns:a16="http://schemas.microsoft.com/office/drawing/2014/main" id="{92696C46-1394-4331-AA56-4E2E9A1A6546}"/>
                      </a:ext>
                    </a:extLst>
                  </p:cNvPr>
                  <p:cNvPicPr/>
                  <p:nvPr/>
                </p:nvPicPr>
                <p:blipFill>
                  <a:blip r:embed="rId8"/>
                  <a:stretch>
                    <a:fillRect/>
                  </a:stretch>
                </p:blipFill>
                <p:spPr>
                  <a:xfrm>
                    <a:off x="3635027" y="6175784"/>
                    <a:ext cx="3091899"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8" name="Ink 7">
                    <a:extLst>
                      <a:ext uri="{FF2B5EF4-FFF2-40B4-BE49-F238E27FC236}">
                        <a16:creationId xmlns:a16="http://schemas.microsoft.com/office/drawing/2014/main" id="{F1D69EF7-F6D9-489A-8CC9-F770C6D56B5F}"/>
                      </a:ext>
                    </a:extLst>
                  </p14:cNvPr>
                  <p14:cNvContentPartPr/>
                  <p14:nvPr/>
                </p14:nvContentPartPr>
                <p14:xfrm>
                  <a:off x="5993863" y="6146030"/>
                  <a:ext cx="4251466" cy="360"/>
                </p14:xfrm>
              </p:contentPart>
            </mc:Choice>
            <mc:Fallback xmlns="">
              <p:pic>
                <p:nvPicPr>
                  <p:cNvPr id="8" name="Ink 7">
                    <a:extLst>
                      <a:ext uri="{FF2B5EF4-FFF2-40B4-BE49-F238E27FC236}">
                        <a16:creationId xmlns:a16="http://schemas.microsoft.com/office/drawing/2014/main" id="{F1D69EF7-F6D9-489A-8CC9-F770C6D56B5F}"/>
                      </a:ext>
                    </a:extLst>
                  </p:cNvPr>
                  <p:cNvPicPr/>
                  <p:nvPr/>
                </p:nvPicPr>
                <p:blipFill>
                  <a:blip r:embed="rId10"/>
                  <a:stretch>
                    <a:fillRect/>
                  </a:stretch>
                </p:blipFill>
                <p:spPr>
                  <a:xfrm>
                    <a:off x="5948746" y="6056030"/>
                    <a:ext cx="4341339" cy="180000"/>
                  </a:xfrm>
                  <a:prstGeom prst="rect">
                    <a:avLst/>
                  </a:prstGeom>
                </p:spPr>
              </p:pic>
            </mc:Fallback>
          </mc:AlternateContent>
          <p:sp>
            <p:nvSpPr>
              <p:cNvPr id="15" name="Oval 14">
                <a:extLst>
                  <a:ext uri="{FF2B5EF4-FFF2-40B4-BE49-F238E27FC236}">
                    <a16:creationId xmlns:a16="http://schemas.microsoft.com/office/drawing/2014/main" id="{7348B6AB-7533-43BE-9126-9D0C5868A726}"/>
                  </a:ext>
                </a:extLst>
              </p:cNvPr>
              <p:cNvSpPr/>
              <p:nvPr/>
            </p:nvSpPr>
            <p:spPr>
              <a:xfrm>
                <a:off x="3137524" y="5427834"/>
                <a:ext cx="7616009" cy="166478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pic>
        <p:nvPicPr>
          <p:cNvPr id="6" name="Audio 5">
            <a:hlinkClick r:id="" action="ppaction://media"/>
            <a:extLst>
              <a:ext uri="{FF2B5EF4-FFF2-40B4-BE49-F238E27FC236}">
                <a16:creationId xmlns:a16="http://schemas.microsoft.com/office/drawing/2014/main" id="{37897DD7-4A1A-4803-A96B-D336BCF36EC4}"/>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706291511"/>
      </p:ext>
    </p:extLst>
  </p:cSld>
  <p:clrMapOvr>
    <a:masterClrMapping/>
  </p:clrMapOvr>
  <mc:AlternateContent xmlns:mc="http://schemas.openxmlformats.org/markup-compatibility/2006" xmlns:p14="http://schemas.microsoft.com/office/powerpoint/2010/main">
    <mc:Choice Requires="p14">
      <p:transition spd="med" p14:dur="700" advTm="54124">
        <p:fade/>
      </p:transition>
    </mc:Choice>
    <mc:Fallback xmlns="">
      <p:transition spd="med" advTm="5412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6"/>
                </p:tgtEl>
              </p:cMediaNode>
            </p:audio>
          </p:childTnLst>
        </p:cTn>
      </p:par>
    </p:tnLst>
    <p:bldLst>
      <p:bldP spid="14" grpId="0" build="p"/>
      <p:bldP spid="16" grpId="0" animBg="1"/>
      <p:bldP spid="9" grpId="0"/>
      <p:bldP spid="3" grpId="0" animBg="1"/>
      <p:bldP spid="11" grpId="0"/>
      <p:bldP spid="12" grpId="0" animBg="1"/>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DC983DB-EE8C-4439-8C6B-B9E4ED32EF7F}"/>
              </a:ext>
            </a:extLst>
          </p:cNvPr>
          <p:cNvPicPr>
            <a:picLocks noChangeAspect="1"/>
          </p:cNvPicPr>
          <p:nvPr/>
        </p:nvPicPr>
        <p:blipFill rotWithShape="1">
          <a:blip r:embed="rId6">
            <a:extLst>
              <a:ext uri="{28A0092B-C50C-407E-A947-70E740481C1C}">
                <a14:useLocalDpi xmlns:a14="http://schemas.microsoft.com/office/drawing/2010/main" val="0"/>
              </a:ext>
            </a:extLst>
          </a:blip>
          <a:srcRect r="33369" b="6647"/>
          <a:stretch/>
        </p:blipFill>
        <p:spPr>
          <a:xfrm rot="20899934">
            <a:off x="-8867" y="3688983"/>
            <a:ext cx="5266004" cy="3644963"/>
          </a:xfrm>
          <a:prstGeom prst="rect">
            <a:avLst/>
          </a:prstGeom>
          <a:noFill/>
        </p:spPr>
      </p:pic>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r>
              <a:rPr lang="en-US"/>
              <a:t>© Ross Brown Data Science and Psychometrics, 2018</a:t>
            </a:r>
          </a:p>
        </p:txBody>
      </p:sp>
      <p:sp>
        <p:nvSpPr>
          <p:cNvPr id="14" name="Content Placeholder 13"/>
          <p:cNvSpPr>
            <a:spLocks noGrp="1"/>
          </p:cNvSpPr>
          <p:nvPr>
            <p:ph idx="1"/>
          </p:nvPr>
        </p:nvSpPr>
        <p:spPr>
          <a:xfrm>
            <a:off x="465908" y="930268"/>
            <a:ext cx="10972800" cy="2415305"/>
          </a:xfrm>
        </p:spPr>
        <p:txBody>
          <a:bodyPr>
            <a:normAutofit lnSpcReduction="10000"/>
          </a:bodyPr>
          <a:lstStyle/>
          <a:p>
            <a:pPr>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Pilot study: manage costs but create meaningful, generalizable findings</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Alcoholism admissions: Massachusetts data from a comprehensive census of annual admissions to substance abuse treatment facilities from 1992–2014.</a:t>
            </a:r>
          </a:p>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Weather: A winter severity index as reported in Blue Hill, Massachusetts</a:t>
            </a:r>
          </a:p>
          <a:p>
            <a:pPr lvl="0">
              <a:lnSpc>
                <a:spcPct val="150000"/>
              </a:lnSpc>
              <a:buFont typeface="Wingdings" panose="05000000000000000000" pitchFamily="2" charset="2"/>
              <a:buChar char="v"/>
            </a:pPr>
            <a:endParaRPr lang="en-US" sz="2400" dirty="0">
              <a:solidFill>
                <a:schemeClr val="bg2"/>
              </a:solidFill>
              <a:latin typeface="MS UI Gothic" panose="020B0600070205080204" pitchFamily="34" charset="-128"/>
              <a:ea typeface="MS UI Gothic" panose="020B0600070205080204" pitchFamily="34" charset="-128"/>
            </a:endParaRPr>
          </a:p>
        </p:txBody>
      </p:sp>
      <p:sp>
        <p:nvSpPr>
          <p:cNvPr id="13" name="Title 12"/>
          <p:cNvSpPr>
            <a:spLocks noGrp="1"/>
          </p:cNvSpPr>
          <p:nvPr>
            <p:ph type="title"/>
          </p:nvPr>
        </p:nvSpPr>
        <p:spPr>
          <a:xfrm>
            <a:off x="200094" y="74606"/>
            <a:ext cx="10340906" cy="855662"/>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The Study Plan and the Data</a:t>
            </a:r>
            <a:endParaRPr lang="en-US" sz="3500" cap="all"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endParaRPr>
          </a:p>
        </p:txBody>
      </p:sp>
      <p:pic>
        <p:nvPicPr>
          <p:cNvPr id="6" name="Picture 5">
            <a:extLst>
              <a:ext uri="{FF2B5EF4-FFF2-40B4-BE49-F238E27FC236}">
                <a16:creationId xmlns:a16="http://schemas.microsoft.com/office/drawing/2014/main" id="{0FEBF16B-1E15-4F11-A04F-B8491AE5D1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508134">
            <a:off x="5993439" y="3929456"/>
            <a:ext cx="6002780" cy="3587319"/>
          </a:xfrm>
          <a:prstGeom prst="rect">
            <a:avLst/>
          </a:prstGeom>
        </p:spPr>
      </p:pic>
      <p:pic>
        <p:nvPicPr>
          <p:cNvPr id="7" name="Audio 6">
            <a:hlinkClick r:id="" action="ppaction://media"/>
            <a:extLst>
              <a:ext uri="{FF2B5EF4-FFF2-40B4-BE49-F238E27FC236}">
                <a16:creationId xmlns:a16="http://schemas.microsoft.com/office/drawing/2014/main" id="{D492FEA6-58AF-420E-81D9-71BCC490A6E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678388464"/>
      </p:ext>
    </p:extLst>
  </p:cSld>
  <p:clrMapOvr>
    <a:masterClrMapping/>
  </p:clrMapOvr>
  <mc:AlternateContent xmlns:mc="http://schemas.openxmlformats.org/markup-compatibility/2006" xmlns:p14="http://schemas.microsoft.com/office/powerpoint/2010/main">
    <mc:Choice Requires="p14">
      <p:transition spd="med" p14:dur="700" advTm="80077">
        <p:fade/>
      </p:transition>
    </mc:Choice>
    <mc:Fallback xmlns="">
      <p:transition spd="med" advTm="800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Data Science and Psychometrics, 2018</a:t>
            </a:r>
          </a:p>
        </p:txBody>
      </p:sp>
      <p:sp>
        <p:nvSpPr>
          <p:cNvPr id="14" name="Content Placeholder 13"/>
          <p:cNvSpPr>
            <a:spLocks noGrp="1"/>
          </p:cNvSpPr>
          <p:nvPr>
            <p:ph idx="1"/>
          </p:nvPr>
        </p:nvSpPr>
        <p:spPr>
          <a:xfrm>
            <a:off x="352425" y="1009634"/>
            <a:ext cx="11839575" cy="1288822"/>
          </a:xfrm>
        </p:spPr>
        <p:txBody>
          <a:bodyPr>
            <a:normAutofit fontScale="77500" lnSpcReduction="20000"/>
          </a:bodyPr>
          <a:lstStyle/>
          <a:p>
            <a:pPr marL="137160" lvl="0" indent="0">
              <a:lnSpc>
                <a:spcPct val="150000"/>
              </a:lnSpc>
              <a:buNone/>
            </a:pPr>
            <a:r>
              <a:rPr lang="en-US" sz="2400" dirty="0">
                <a:solidFill>
                  <a:schemeClr val="bg2"/>
                </a:solidFill>
                <a:latin typeface="MS UI Gothic" panose="020B0600070205080204" pitchFamily="34" charset="-128"/>
                <a:ea typeface="MS UI Gothic" panose="020B0600070205080204" pitchFamily="34" charset="-128"/>
              </a:rPr>
              <a:t>Winter </a:t>
            </a:r>
            <a:r>
              <a:rPr lang="en-US" sz="2400">
                <a:solidFill>
                  <a:schemeClr val="bg2"/>
                </a:solidFill>
                <a:latin typeface="MS UI Gothic" panose="020B0600070205080204" pitchFamily="34" charset="-128"/>
                <a:ea typeface="MS UI Gothic" panose="020B0600070205080204" pitchFamily="34" charset="-128"/>
              </a:rPr>
              <a:t>severity index (AWSSI</a:t>
            </a:r>
            <a:r>
              <a:rPr lang="en-US" sz="2400" dirty="0">
                <a:solidFill>
                  <a:schemeClr val="bg2"/>
                </a:solidFill>
                <a:latin typeface="MS UI Gothic" panose="020B0600070205080204" pitchFamily="34" charset="-128"/>
                <a:ea typeface="MS UI Gothic" panose="020B0600070205080204" pitchFamily="34" charset="-128"/>
              </a:rPr>
              <a:t>) is comprised of overall severity, snow component, temperature component. </a:t>
            </a:r>
          </a:p>
          <a:p>
            <a:pPr>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What does it look like when plotted against alcohol admissions? </a:t>
            </a:r>
          </a:p>
          <a:p>
            <a:pPr>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The height of bars are the number of alcoholism admissions, the lines are the winter severity and components.</a:t>
            </a:r>
          </a:p>
        </p:txBody>
      </p:sp>
      <p:sp>
        <p:nvSpPr>
          <p:cNvPr id="13" name="Title 12"/>
          <p:cNvSpPr>
            <a:spLocks noGrp="1"/>
          </p:cNvSpPr>
          <p:nvPr>
            <p:ph type="title"/>
          </p:nvPr>
        </p:nvSpPr>
        <p:spPr>
          <a:xfrm>
            <a:off x="200094" y="149242"/>
            <a:ext cx="10576763" cy="785341"/>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Findings: Winter Severity Index and Alcoholism</a:t>
            </a:r>
          </a:p>
        </p:txBody>
      </p:sp>
      <p:pic>
        <p:nvPicPr>
          <p:cNvPr id="4" name="Picture 3">
            <a:extLst>
              <a:ext uri="{FF2B5EF4-FFF2-40B4-BE49-F238E27FC236}">
                <a16:creationId xmlns:a16="http://schemas.microsoft.com/office/drawing/2014/main" id="{EC55CE0F-E864-4C84-994F-6354E01494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2463" y="2487596"/>
            <a:ext cx="7725562" cy="3953767"/>
          </a:xfrm>
          <a:prstGeom prst="rect">
            <a:avLst/>
          </a:prstGeom>
        </p:spPr>
      </p:pic>
      <p:sp>
        <p:nvSpPr>
          <p:cNvPr id="5" name="Arrow: Right 4">
            <a:extLst>
              <a:ext uri="{FF2B5EF4-FFF2-40B4-BE49-F238E27FC236}">
                <a16:creationId xmlns:a16="http://schemas.microsoft.com/office/drawing/2014/main" id="{0F86BF9E-5D3B-421E-B763-6BCBF039EFF4}"/>
              </a:ext>
            </a:extLst>
          </p:cNvPr>
          <p:cNvSpPr/>
          <p:nvPr/>
        </p:nvSpPr>
        <p:spPr>
          <a:xfrm rot="18823656">
            <a:off x="1731801" y="4141803"/>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F8942DAD-5E5F-4E08-B410-8C5191B33EF9}"/>
              </a:ext>
            </a:extLst>
          </p:cNvPr>
          <p:cNvSpPr/>
          <p:nvPr/>
        </p:nvSpPr>
        <p:spPr>
          <a:xfrm rot="18580378">
            <a:off x="3152249" y="4360055"/>
            <a:ext cx="1012098" cy="38677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D9F94D45-F967-4037-9A03-13B3E255041D}"/>
              </a:ext>
            </a:extLst>
          </p:cNvPr>
          <p:cNvSpPr/>
          <p:nvPr/>
        </p:nvSpPr>
        <p:spPr>
          <a:xfrm rot="7833363">
            <a:off x="4087878" y="3781608"/>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58C4DD33-3FB7-4D65-88FD-D5D98E2E4CF4}"/>
              </a:ext>
            </a:extLst>
          </p:cNvPr>
          <p:cNvSpPr/>
          <p:nvPr/>
        </p:nvSpPr>
        <p:spPr>
          <a:xfrm rot="7348598">
            <a:off x="2444066" y="4174881"/>
            <a:ext cx="1139064" cy="43529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C38994AB-5567-46FD-A814-22D92B07F4F9}"/>
              </a:ext>
            </a:extLst>
          </p:cNvPr>
          <p:cNvSpPr/>
          <p:nvPr/>
        </p:nvSpPr>
        <p:spPr>
          <a:xfrm rot="18823656">
            <a:off x="4143059" y="4360054"/>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8" name="Content Placeholder 13">
            <a:extLst>
              <a:ext uri="{FF2B5EF4-FFF2-40B4-BE49-F238E27FC236}">
                <a16:creationId xmlns:a16="http://schemas.microsoft.com/office/drawing/2014/main" id="{6B7D44FE-162A-4D28-A675-C36F73F06916}"/>
              </a:ext>
            </a:extLst>
          </p:cNvPr>
          <p:cNvSpPr txBox="1">
            <a:spLocks/>
          </p:cNvSpPr>
          <p:nvPr/>
        </p:nvSpPr>
        <p:spPr>
          <a:xfrm>
            <a:off x="8710144" y="3900802"/>
            <a:ext cx="3505200" cy="558801"/>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2400" dirty="0">
                <a:solidFill>
                  <a:schemeClr val="bg2"/>
                </a:solidFill>
                <a:latin typeface="MS UI Gothic" panose="020B0600070205080204" pitchFamily="34" charset="-128"/>
                <a:ea typeface="MS UI Gothic" panose="020B0600070205080204" pitchFamily="34" charset="-128"/>
              </a:rPr>
              <a:t>And is also reversed</a:t>
            </a:r>
          </a:p>
        </p:txBody>
      </p:sp>
      <p:sp>
        <p:nvSpPr>
          <p:cNvPr id="20" name="Content Placeholder 13">
            <a:extLst>
              <a:ext uri="{FF2B5EF4-FFF2-40B4-BE49-F238E27FC236}">
                <a16:creationId xmlns:a16="http://schemas.microsoft.com/office/drawing/2014/main" id="{E1C5A18A-F3C8-4E56-A424-3AF9AE4D8E86}"/>
              </a:ext>
            </a:extLst>
          </p:cNvPr>
          <p:cNvSpPr txBox="1">
            <a:spLocks/>
          </p:cNvSpPr>
          <p:nvPr/>
        </p:nvSpPr>
        <p:spPr>
          <a:xfrm>
            <a:off x="8670925" y="2639996"/>
            <a:ext cx="3505200" cy="774403"/>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2400" dirty="0">
                <a:solidFill>
                  <a:schemeClr val="bg2"/>
                </a:solidFill>
                <a:latin typeface="MS UI Gothic" panose="020B0600070205080204" pitchFamily="34" charset="-128"/>
                <a:ea typeface="MS UI Gothic" panose="020B0600070205080204" pitchFamily="34" charset="-128"/>
              </a:rPr>
              <a:t>A pattern emerges,</a:t>
            </a:r>
          </a:p>
        </p:txBody>
      </p:sp>
      <p:sp>
        <p:nvSpPr>
          <p:cNvPr id="21" name="Content Placeholder 13">
            <a:extLst>
              <a:ext uri="{FF2B5EF4-FFF2-40B4-BE49-F238E27FC236}">
                <a16:creationId xmlns:a16="http://schemas.microsoft.com/office/drawing/2014/main" id="{80BBCD08-9ECA-477B-8D15-A7B42F996C64}"/>
              </a:ext>
            </a:extLst>
          </p:cNvPr>
          <p:cNvSpPr txBox="1">
            <a:spLocks/>
          </p:cNvSpPr>
          <p:nvPr/>
        </p:nvSpPr>
        <p:spPr>
          <a:xfrm rot="10800000" flipH="1" flipV="1">
            <a:off x="8670925" y="3286370"/>
            <a:ext cx="3238500" cy="785341"/>
          </a:xfrm>
          <a:prstGeom prst="rect">
            <a:avLst/>
          </a:prstGeom>
        </p:spPr>
        <p:txBody>
          <a:bodyPr vert="horz">
            <a:normAutofit/>
          </a:bodyPr>
          <a:lstStyle>
            <a:lvl1pPr marL="548640" indent="-411480" algn="l" rtl="0" eaLnBrk="1" latinLnBrk="0" hangingPunct="1">
              <a:spcBef>
                <a:spcPct val="20000"/>
              </a:spcBef>
              <a:buClr>
                <a:schemeClr val="bg2"/>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bg2"/>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bg2"/>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bg2"/>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bg2"/>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bg2"/>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7pPr>
            <a:lvl8pPr marL="2167128" indent="-182880" algn="l" rtl="0" eaLnBrk="1" latinLnBrk="0" hangingPunct="1">
              <a:spcBef>
                <a:spcPct val="20000"/>
              </a:spcBef>
              <a:buClr>
                <a:schemeClr val="bg2"/>
              </a:buClr>
              <a:buFont typeface="Wingdings 2"/>
              <a:buChar char=""/>
              <a:defRPr kumimoji="0" sz="1800" kern="1200">
                <a:solidFill>
                  <a:schemeClr val="tx1"/>
                </a:solidFill>
                <a:latin typeface="+mn-lt"/>
                <a:ea typeface="+mn-ea"/>
                <a:cs typeface="+mn-cs"/>
              </a:defRPr>
            </a:lvl8pPr>
            <a:lvl9pPr marL="2368296" indent="-182880" algn="l" rtl="0" eaLnBrk="1" latinLnBrk="0" hangingPunct="1">
              <a:spcBef>
                <a:spcPct val="20000"/>
              </a:spcBef>
              <a:buClr>
                <a:schemeClr val="bg2"/>
              </a:buClr>
              <a:buFont typeface="Wingdings 2"/>
              <a:buChar char=""/>
              <a:defRPr kumimoji="0" sz="1800" kern="1200" baseline="0">
                <a:solidFill>
                  <a:schemeClr val="tx1"/>
                </a:solidFill>
                <a:latin typeface="+mn-lt"/>
                <a:ea typeface="+mn-ea"/>
                <a:cs typeface="+mn-cs"/>
              </a:defRPr>
            </a:lvl9pPr>
          </a:lstStyle>
          <a:p>
            <a:pPr marL="137160" indent="0">
              <a:lnSpc>
                <a:spcPct val="150000"/>
              </a:lnSpc>
              <a:buFont typeface="Wingdings 2"/>
              <a:buNone/>
            </a:pPr>
            <a:r>
              <a:rPr lang="en-US" sz="2400" dirty="0">
                <a:solidFill>
                  <a:schemeClr val="bg2"/>
                </a:solidFill>
                <a:latin typeface="MS UI Gothic" panose="020B0600070205080204" pitchFamily="34" charset="-128"/>
                <a:ea typeface="MS UI Gothic" panose="020B0600070205080204" pitchFamily="34" charset="-128"/>
              </a:rPr>
              <a:t>One that is repeated,</a:t>
            </a:r>
          </a:p>
        </p:txBody>
      </p:sp>
      <p:sp>
        <p:nvSpPr>
          <p:cNvPr id="22" name="Arrow: Right 21">
            <a:extLst>
              <a:ext uri="{FF2B5EF4-FFF2-40B4-BE49-F238E27FC236}">
                <a16:creationId xmlns:a16="http://schemas.microsoft.com/office/drawing/2014/main" id="{DA9FB373-679E-4767-88A0-0464A5E8C7BA}"/>
              </a:ext>
            </a:extLst>
          </p:cNvPr>
          <p:cNvSpPr/>
          <p:nvPr/>
        </p:nvSpPr>
        <p:spPr>
          <a:xfrm rot="7348598">
            <a:off x="5017536" y="3822829"/>
            <a:ext cx="1139064" cy="43529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pic>
        <p:nvPicPr>
          <p:cNvPr id="6" name="Audio 5">
            <a:hlinkClick r:id="" action="ppaction://media"/>
            <a:extLst>
              <a:ext uri="{FF2B5EF4-FFF2-40B4-BE49-F238E27FC236}">
                <a16:creationId xmlns:a16="http://schemas.microsoft.com/office/drawing/2014/main" id="{3DC5DDFB-FCB8-4A34-8974-B30386F451B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971515952"/>
      </p:ext>
    </p:extLst>
  </p:cSld>
  <p:clrMapOvr>
    <a:masterClrMapping/>
  </p:clrMapOvr>
  <mc:AlternateContent xmlns:mc="http://schemas.openxmlformats.org/markup-compatibility/2006" xmlns:p14="http://schemas.microsoft.com/office/powerpoint/2010/main">
    <mc:Choice Requires="p14">
      <p:transition spd="med" p14:dur="700" advTm="35953">
        <p:fade/>
      </p:transition>
    </mc:Choice>
    <mc:Fallback xmlns="">
      <p:transition spd="med" advTm="3595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6"/>
                </p:tgtEl>
              </p:cMediaNode>
            </p:audio>
          </p:childTnLst>
        </p:cTn>
      </p:par>
    </p:tnLst>
    <p:bldLst>
      <p:bldP spid="5" grpId="0" animBg="1"/>
      <p:bldP spid="9" grpId="0" animBg="1"/>
      <p:bldP spid="10" grpId="0" animBg="1"/>
      <p:bldP spid="11" grpId="0" animBg="1"/>
      <p:bldP spid="12" grpId="0" animBg="1"/>
      <p:bldP spid="18" grpId="0"/>
      <p:bldP spid="20" grpId="0"/>
      <p:bldP spid="21" grpId="0"/>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white">
                    <a:shade val="50000"/>
                  </a:prstClr>
                </a:solidFill>
                <a:effectLst/>
                <a:uLnTx/>
                <a:uFillTx/>
                <a:latin typeface="Calibri" panose="020F0502020204030204"/>
                <a:ea typeface="+mn-ea"/>
                <a:cs typeface="+mn-cs"/>
              </a:rPr>
              <a:t>© Ross Brown Data Science and Psychometrics, 2018</a:t>
            </a:r>
          </a:p>
        </p:txBody>
      </p:sp>
      <p:sp>
        <p:nvSpPr>
          <p:cNvPr id="14" name="Content Placeholder 13"/>
          <p:cNvSpPr>
            <a:spLocks noGrp="1"/>
          </p:cNvSpPr>
          <p:nvPr>
            <p:ph idx="1"/>
          </p:nvPr>
        </p:nvSpPr>
        <p:spPr>
          <a:xfrm>
            <a:off x="609600" y="1104884"/>
            <a:ext cx="11582400" cy="1019191"/>
          </a:xfrm>
        </p:spPr>
        <p:txBody>
          <a:bodyPr>
            <a:normAutofit fontScale="92500"/>
          </a:bodyPr>
          <a:lstStyle/>
          <a:p>
            <a:pPr lvl="0">
              <a:lnSpc>
                <a:spcPct val="150000"/>
              </a:lnSpc>
              <a:buFont typeface="Wingdings" panose="05000000000000000000" pitchFamily="2" charset="2"/>
              <a:buChar char="v"/>
            </a:pPr>
            <a:r>
              <a:rPr lang="en-US" sz="2400" dirty="0">
                <a:solidFill>
                  <a:schemeClr val="bg2"/>
                </a:solidFill>
                <a:latin typeface="MS UI Gothic" panose="020B0600070205080204" pitchFamily="34" charset="-128"/>
                <a:ea typeface="MS UI Gothic" panose="020B0600070205080204" pitchFamily="34" charset="-128"/>
              </a:rPr>
              <a:t>For winter duration metrics – start date, end date and length – the effect was much less pronounced</a:t>
            </a:r>
          </a:p>
        </p:txBody>
      </p:sp>
      <p:sp>
        <p:nvSpPr>
          <p:cNvPr id="13" name="Title 12"/>
          <p:cNvSpPr>
            <a:spLocks noGrp="1"/>
          </p:cNvSpPr>
          <p:nvPr>
            <p:ph type="title"/>
          </p:nvPr>
        </p:nvSpPr>
        <p:spPr>
          <a:xfrm>
            <a:off x="200094" y="274638"/>
            <a:ext cx="10576763" cy="835705"/>
          </a:xfrm>
        </p:spPr>
        <p:txBody>
          <a:bodyPr>
            <a:normAutofit fontScale="90000"/>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Moderate, negative relationship between</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winter severity and alcoholism</a:t>
            </a:r>
          </a:p>
        </p:txBody>
      </p:sp>
      <p:pic>
        <p:nvPicPr>
          <p:cNvPr id="4" name="Picture 3">
            <a:extLst>
              <a:ext uri="{FF2B5EF4-FFF2-40B4-BE49-F238E27FC236}">
                <a16:creationId xmlns:a16="http://schemas.microsoft.com/office/drawing/2014/main" id="{396A010D-5BFE-4B7E-87BB-3EE83B8CCFA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47170" y="2143109"/>
            <a:ext cx="8849960" cy="4553585"/>
          </a:xfrm>
          <a:prstGeom prst="rect">
            <a:avLst/>
          </a:prstGeom>
        </p:spPr>
      </p:pic>
      <p:sp>
        <p:nvSpPr>
          <p:cNvPr id="7" name="Arrow: Right 6">
            <a:extLst>
              <a:ext uri="{FF2B5EF4-FFF2-40B4-BE49-F238E27FC236}">
                <a16:creationId xmlns:a16="http://schemas.microsoft.com/office/drawing/2014/main" id="{5206790F-DBFF-45CE-A130-03B882D31C51}"/>
              </a:ext>
            </a:extLst>
          </p:cNvPr>
          <p:cNvSpPr/>
          <p:nvPr/>
        </p:nvSpPr>
        <p:spPr>
          <a:xfrm rot="18823656">
            <a:off x="6224610" y="4493779"/>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1E7E8B37-1F99-47EC-91A9-B4DEEDDD8A60}"/>
              </a:ext>
            </a:extLst>
          </p:cNvPr>
          <p:cNvSpPr/>
          <p:nvPr/>
        </p:nvSpPr>
        <p:spPr>
          <a:xfrm rot="18580378">
            <a:off x="3834028" y="3771659"/>
            <a:ext cx="1012098" cy="38677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5C023277-2AA5-4ADB-A52D-E6A96DD5AFB2}"/>
              </a:ext>
            </a:extLst>
          </p:cNvPr>
          <p:cNvSpPr/>
          <p:nvPr/>
        </p:nvSpPr>
        <p:spPr>
          <a:xfrm rot="7833363">
            <a:off x="4982425" y="3391730"/>
            <a:ext cx="1012098" cy="386772"/>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C534C17C-3ABB-4A07-BBC7-890B248F73AD}"/>
              </a:ext>
            </a:extLst>
          </p:cNvPr>
          <p:cNvSpPr/>
          <p:nvPr/>
        </p:nvSpPr>
        <p:spPr>
          <a:xfrm rot="7348598">
            <a:off x="7676174" y="2720175"/>
            <a:ext cx="1139064" cy="435292"/>
          </a:xfrm>
          <a:prstGeom prst="right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pic>
        <p:nvPicPr>
          <p:cNvPr id="5" name="Audio 4">
            <a:hlinkClick r:id="" action="ppaction://media"/>
            <a:extLst>
              <a:ext uri="{FF2B5EF4-FFF2-40B4-BE49-F238E27FC236}">
                <a16:creationId xmlns:a16="http://schemas.microsoft.com/office/drawing/2014/main" id="{D176CF33-0F25-4A28-8ECE-400069CA934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00753112"/>
      </p:ext>
    </p:extLst>
  </p:cSld>
  <p:clrMapOvr>
    <a:masterClrMapping/>
  </p:clrMapOvr>
  <mc:AlternateContent xmlns:mc="http://schemas.openxmlformats.org/markup-compatibility/2006" xmlns:p14="http://schemas.microsoft.com/office/powerpoint/2010/main">
    <mc:Choice Requires="p14">
      <p:transition spd="med" p14:dur="700" advTm="22169">
        <p:fade/>
      </p:transition>
    </mc:Choice>
    <mc:Fallback xmlns="">
      <p:transition spd="med" advTm="221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5"/>
                </p:tgtEl>
              </p:cMediaNode>
            </p:audio>
          </p:childTnLst>
        </p:cTn>
      </p:par>
    </p:tnLst>
    <p:bldLst>
      <p:bldP spid="7" grpId="0" animBg="1"/>
      <p:bldP spid="8" grpId="0" animBg="1"/>
      <p:bldP spid="9"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341D1EA-5359-4F66-91CF-8F9A46492D0B}"/>
              </a:ext>
            </a:extLst>
          </p:cNvPr>
          <p:cNvSpPr>
            <a:spLocks noGrp="1"/>
          </p:cNvSpPr>
          <p:nvPr>
            <p:ph type="ftr" sz="quarter" idx="11"/>
          </p:nvPr>
        </p:nvSpPr>
        <p:spPr>
          <a:xfrm>
            <a:off x="2890253" y="5803066"/>
            <a:ext cx="3860800" cy="365125"/>
          </a:xfrm>
        </p:spPr>
        <p:txBody>
          <a:bodyPr/>
          <a:lstStyle/>
          <a:p>
            <a:r>
              <a:rPr lang="en-US"/>
              <a:t>© Ross Brown Data Science and Psychometrics, 2018</a:t>
            </a:r>
          </a:p>
        </p:txBody>
      </p:sp>
      <p:sp>
        <p:nvSpPr>
          <p:cNvPr id="17" name="Content Placeholder 16">
            <a:extLst>
              <a:ext uri="{FF2B5EF4-FFF2-40B4-BE49-F238E27FC236}">
                <a16:creationId xmlns:a16="http://schemas.microsoft.com/office/drawing/2014/main" id="{44C29CFF-436C-4E6F-98BB-62ED00908536}"/>
              </a:ext>
            </a:extLst>
          </p:cNvPr>
          <p:cNvSpPr>
            <a:spLocks noGrp="1"/>
          </p:cNvSpPr>
          <p:nvPr>
            <p:ph idx="1"/>
          </p:nvPr>
        </p:nvSpPr>
        <p:spPr>
          <a:xfrm>
            <a:off x="1211179" y="986085"/>
            <a:ext cx="8886825" cy="1628775"/>
          </a:xfrm>
        </p:spPr>
        <p:txBody>
          <a:bodyPr>
            <a:normAutofit fontScale="85000" lnSpcReduction="20000"/>
          </a:bodyPr>
          <a:lstStyle/>
          <a:p>
            <a:pPr marL="137160" lvl="0" indent="0">
              <a:lnSpc>
                <a:spcPct val="150000"/>
              </a:lnSpc>
              <a:buNone/>
            </a:pPr>
            <a:r>
              <a:rPr lang="en-US" dirty="0">
                <a:solidFill>
                  <a:schemeClr val="bg2"/>
                </a:solidFill>
                <a:latin typeface="MS UI Gothic" panose="020B0600070205080204" pitchFamily="34" charset="-128"/>
                <a:ea typeface="MS UI Gothic" panose="020B0600070205080204" pitchFamily="34" charset="-128"/>
              </a:rPr>
              <a:t>Scatterplot, where each dot represents one year: </a:t>
            </a:r>
          </a:p>
          <a:p>
            <a:pPr>
              <a:lnSpc>
                <a:spcPct val="150000"/>
              </a:lnSpc>
              <a:buFont typeface="Wingdings" panose="05000000000000000000" pitchFamily="2" charset="2"/>
              <a:buChar char="v"/>
            </a:pPr>
            <a:r>
              <a:rPr lang="en-US" dirty="0">
                <a:solidFill>
                  <a:schemeClr val="bg2"/>
                </a:solidFill>
                <a:latin typeface="MS UI Gothic" panose="020B0600070205080204" pitchFamily="34" charset="-128"/>
                <a:ea typeface="MS UI Gothic" panose="020B0600070205080204" pitchFamily="34" charset="-128"/>
              </a:rPr>
              <a:t>As winter severity </a:t>
            </a:r>
            <a:r>
              <a:rPr lang="en-US" i="1" dirty="0">
                <a:solidFill>
                  <a:schemeClr val="bg2"/>
                </a:solidFill>
                <a:latin typeface="MS UI Gothic" panose="020B0600070205080204" pitchFamily="34" charset="-128"/>
                <a:ea typeface="MS UI Gothic" panose="020B0600070205080204" pitchFamily="34" charset="-128"/>
              </a:rPr>
              <a:t>INCREASES  </a:t>
            </a:r>
            <a:r>
              <a:rPr lang="en-US" dirty="0">
                <a:solidFill>
                  <a:schemeClr val="bg2"/>
                </a:solidFill>
                <a:latin typeface="MS UI Gothic" panose="020B0600070205080204" pitchFamily="34" charset="-128"/>
                <a:ea typeface="MS UI Gothic" panose="020B0600070205080204" pitchFamily="34" charset="-128"/>
              </a:rPr>
              <a:t>on the vertical axis,</a:t>
            </a:r>
          </a:p>
          <a:p>
            <a:pPr>
              <a:lnSpc>
                <a:spcPct val="150000"/>
              </a:lnSpc>
              <a:buFont typeface="Wingdings" panose="05000000000000000000" pitchFamily="2" charset="2"/>
              <a:buChar char="v"/>
            </a:pPr>
            <a:r>
              <a:rPr lang="en-US" dirty="0">
                <a:solidFill>
                  <a:schemeClr val="bg2"/>
                </a:solidFill>
                <a:latin typeface="MS UI Gothic" panose="020B0600070205080204" pitchFamily="34" charset="-128"/>
                <a:ea typeface="MS UI Gothic" panose="020B0600070205080204" pitchFamily="34" charset="-128"/>
              </a:rPr>
              <a:t>the number of admissions, on the horizontal axis, </a:t>
            </a:r>
            <a:r>
              <a:rPr lang="en-US" i="1" dirty="0">
                <a:solidFill>
                  <a:schemeClr val="bg2"/>
                </a:solidFill>
                <a:latin typeface="MS UI Gothic" panose="020B0600070205080204" pitchFamily="34" charset="-128"/>
                <a:ea typeface="MS UI Gothic" panose="020B0600070205080204" pitchFamily="34" charset="-128"/>
              </a:rPr>
              <a:t>DECREASES</a:t>
            </a:r>
            <a:r>
              <a:rPr lang="en-US" dirty="0">
                <a:solidFill>
                  <a:schemeClr val="bg2"/>
                </a:solidFill>
                <a:latin typeface="MS UI Gothic" panose="020B0600070205080204" pitchFamily="34" charset="-128"/>
                <a:ea typeface="MS UI Gothic" panose="020B0600070205080204" pitchFamily="34" charset="-128"/>
              </a:rPr>
              <a:t>.</a:t>
            </a:r>
          </a:p>
        </p:txBody>
      </p:sp>
      <p:sp>
        <p:nvSpPr>
          <p:cNvPr id="13" name="Title 12"/>
          <p:cNvSpPr>
            <a:spLocks noGrp="1"/>
          </p:cNvSpPr>
          <p:nvPr>
            <p:ph type="title"/>
          </p:nvPr>
        </p:nvSpPr>
        <p:spPr>
          <a:xfrm>
            <a:off x="204395" y="202445"/>
            <a:ext cx="11392349" cy="956001"/>
          </a:xfrm>
        </p:spPr>
        <p:txBody>
          <a:bodyPr>
            <a:normAutofit/>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Other data visualizations showed same relationships</a:t>
            </a:r>
          </a:p>
        </p:txBody>
      </p:sp>
      <p:pic>
        <p:nvPicPr>
          <p:cNvPr id="11" name="Picture 10">
            <a:extLst>
              <a:ext uri="{FF2B5EF4-FFF2-40B4-BE49-F238E27FC236}">
                <a16:creationId xmlns:a16="http://schemas.microsoft.com/office/drawing/2014/main" id="{5C513877-80C3-4705-A15C-3E90CDE9054D}"/>
              </a:ext>
            </a:extLst>
          </p:cNvPr>
          <p:cNvPicPr>
            <a:picLocks noChangeAspect="1"/>
          </p:cNvPicPr>
          <p:nvPr/>
        </p:nvPicPr>
        <p:blipFill rotWithShape="1">
          <a:blip r:embed="rId6">
            <a:extLst>
              <a:ext uri="{28A0092B-C50C-407E-A947-70E740481C1C}">
                <a14:useLocalDpi xmlns:a14="http://schemas.microsoft.com/office/drawing/2010/main" val="0"/>
              </a:ext>
            </a:extLst>
          </a:blip>
          <a:srcRect b="8346"/>
          <a:stretch/>
        </p:blipFill>
        <p:spPr>
          <a:xfrm>
            <a:off x="2339136" y="2874076"/>
            <a:ext cx="5587176" cy="3671105"/>
          </a:xfrm>
          <a:prstGeom prst="rect">
            <a:avLst/>
          </a:prstGeom>
        </p:spPr>
      </p:pic>
      <p:sp>
        <p:nvSpPr>
          <p:cNvPr id="25" name="Oval 24">
            <a:extLst>
              <a:ext uri="{FF2B5EF4-FFF2-40B4-BE49-F238E27FC236}">
                <a16:creationId xmlns:a16="http://schemas.microsoft.com/office/drawing/2014/main" id="{535D709D-625B-4552-ACB8-9DACB7651EE1}"/>
              </a:ext>
            </a:extLst>
          </p:cNvPr>
          <p:cNvSpPr/>
          <p:nvPr/>
        </p:nvSpPr>
        <p:spPr>
          <a:xfrm rot="16200000">
            <a:off x="2373822" y="4378085"/>
            <a:ext cx="628650" cy="352154"/>
          </a:xfrm>
          <a:prstGeom prst="ellipse">
            <a:avLst/>
          </a:prstGeom>
          <a:noFill/>
          <a:ln w="28575">
            <a:solidFill>
              <a:schemeClr val="tx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2FAD741E-6C9C-44B6-AAC9-93344B253FD4}"/>
              </a:ext>
            </a:extLst>
          </p:cNvPr>
          <p:cNvCxnSpPr>
            <a:cxnSpLocks/>
          </p:cNvCxnSpPr>
          <p:nvPr/>
        </p:nvCxnSpPr>
        <p:spPr>
          <a:xfrm flipV="1">
            <a:off x="2682579" y="3677862"/>
            <a:ext cx="0" cy="561975"/>
          </a:xfrm>
          <a:prstGeom prst="straightConnector1">
            <a:avLst/>
          </a:prstGeom>
          <a:ln w="38100">
            <a:solidFill>
              <a:schemeClr val="tx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2AEB74B9-AB3E-43A3-9CA1-500DD2763739}"/>
              </a:ext>
            </a:extLst>
          </p:cNvPr>
          <p:cNvSpPr/>
          <p:nvPr/>
        </p:nvSpPr>
        <p:spPr>
          <a:xfrm>
            <a:off x="4221954" y="5912971"/>
            <a:ext cx="1914151" cy="632210"/>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a:extLst>
              <a:ext uri="{FF2B5EF4-FFF2-40B4-BE49-F238E27FC236}">
                <a16:creationId xmlns:a16="http://schemas.microsoft.com/office/drawing/2014/main" id="{68CB108C-7C95-4E55-8664-B7B5A3F7B7A8}"/>
              </a:ext>
            </a:extLst>
          </p:cNvPr>
          <p:cNvCxnSpPr>
            <a:cxnSpLocks/>
          </p:cNvCxnSpPr>
          <p:nvPr/>
        </p:nvCxnSpPr>
        <p:spPr>
          <a:xfrm flipH="1">
            <a:off x="3296654" y="6177245"/>
            <a:ext cx="925302" cy="0"/>
          </a:xfrm>
          <a:prstGeom prst="straightConnector1">
            <a:avLst/>
          </a:prstGeom>
          <a:ln w="508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E9805520-ACDC-4B5F-B4C0-7A2C449BBB68}"/>
              </a:ext>
            </a:extLst>
          </p:cNvPr>
          <p:cNvPicPr>
            <a:picLocks noChangeAspect="1"/>
          </p:cNvPicPr>
          <p:nvPr/>
        </p:nvPicPr>
        <p:blipFill>
          <a:blip r:embed="rId7"/>
          <a:stretch>
            <a:fillRect/>
          </a:stretch>
        </p:blipFill>
        <p:spPr>
          <a:xfrm>
            <a:off x="4820653" y="3179424"/>
            <a:ext cx="895350" cy="163851"/>
          </a:xfrm>
          <a:prstGeom prst="rect">
            <a:avLst/>
          </a:prstGeom>
        </p:spPr>
      </p:pic>
      <p:sp>
        <p:nvSpPr>
          <p:cNvPr id="16" name="Oval 15">
            <a:extLst>
              <a:ext uri="{FF2B5EF4-FFF2-40B4-BE49-F238E27FC236}">
                <a16:creationId xmlns:a16="http://schemas.microsoft.com/office/drawing/2014/main" id="{69C912A4-7245-42B3-BB66-1A7665B000FA}"/>
              </a:ext>
            </a:extLst>
          </p:cNvPr>
          <p:cNvSpPr/>
          <p:nvPr/>
        </p:nvSpPr>
        <p:spPr>
          <a:xfrm>
            <a:off x="3296654" y="3427074"/>
            <a:ext cx="284740" cy="27936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2774434-57F9-4A41-B4CE-AE0F46FDAB5E}"/>
              </a:ext>
            </a:extLst>
          </p:cNvPr>
          <p:cNvSpPr/>
          <p:nvPr/>
        </p:nvSpPr>
        <p:spPr>
          <a:xfrm>
            <a:off x="3763379" y="3808074"/>
            <a:ext cx="284740" cy="27936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734A49A1-4AB9-4411-BC1A-47238C5D57B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51287672"/>
      </p:ext>
    </p:extLst>
  </p:cSld>
  <p:clrMapOvr>
    <a:masterClrMapping/>
  </p:clrMapOvr>
  <mc:AlternateContent xmlns:mc="http://schemas.openxmlformats.org/markup-compatibility/2006" xmlns:p14="http://schemas.microsoft.com/office/powerpoint/2010/main">
    <mc:Choice Requires="p14">
      <p:transition spd="med" p14:dur="700" advTm="25919">
        <p:fade/>
      </p:transition>
    </mc:Choice>
    <mc:Fallback xmlns="">
      <p:transition spd="med" advTm="259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7">
                                            <p:txEl>
                                              <p:pRg st="1" end="1"/>
                                            </p:txEl>
                                          </p:spTgt>
                                        </p:tgtEl>
                                        <p:attrNameLst>
                                          <p:attrName>style.visibility</p:attrName>
                                        </p:attrNameLst>
                                      </p:cBhvr>
                                      <p:to>
                                        <p:strVal val="visible"/>
                                      </p:to>
                                    </p:set>
                                    <p:animEffect transition="in" filter="fade">
                                      <p:cBhvr>
                                        <p:cTn id="11" dur="500"/>
                                        <p:tgtEl>
                                          <p:spTgt spid="17">
                                            <p:txEl>
                                              <p:pRg st="1" end="1"/>
                                            </p:txEl>
                                          </p:spTgt>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par>
                                <p:cTn id="15" presetID="10"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
                                            <p:txEl>
                                              <p:pRg st="2" end="2"/>
                                            </p:txEl>
                                          </p:spTgt>
                                        </p:tgtEl>
                                        <p:attrNameLst>
                                          <p:attrName>style.visibility</p:attrName>
                                        </p:attrNameLst>
                                      </p:cBhvr>
                                      <p:to>
                                        <p:strVal val="visible"/>
                                      </p:to>
                                    </p:set>
                                    <p:animEffect transition="in" filter="fade">
                                      <p:cBhvr>
                                        <p:cTn id="22" dur="500"/>
                                        <p:tgtEl>
                                          <p:spTgt spid="17">
                                            <p:txEl>
                                              <p:pRg st="2" end="2"/>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4"/>
                </p:tgtEl>
              </p:cMediaNode>
            </p:audio>
          </p:childTnLst>
        </p:cTn>
      </p:par>
    </p:tnLst>
    <p:bldLst>
      <p:bldP spid="25" grpId="0" animBg="1"/>
      <p:bldP spid="32" grpId="0" animBg="1"/>
      <p:bldP spid="16" grpId="0" animBg="1"/>
      <p:bldP spid="2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633232" y="202446"/>
            <a:ext cx="10112306" cy="931634"/>
          </a:xfrm>
        </p:spPr>
        <p:txBody>
          <a:bodyPr>
            <a:normAutofit fontScale="90000"/>
          </a:bodyPr>
          <a:lstStyle/>
          <a:p>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Across winter severity metrics:</a:t>
            </a:r>
            <a:b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b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Same moderate </a:t>
            </a:r>
            <a:r>
              <a:rPr lang="en-US" sz="3500" i="1"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negative </a:t>
            </a:r>
            <a:r>
              <a:rPr lang="en-US" sz="3500" dirty="0">
                <a:ln w="63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latin typeface="Franklin Gothic Demi" panose="020B0703020102020204" pitchFamily="34" charset="0"/>
              </a:rPr>
              <a:t>relationship</a:t>
            </a:r>
          </a:p>
        </p:txBody>
      </p:sp>
      <p:pic>
        <p:nvPicPr>
          <p:cNvPr id="4" name="Picture 3" descr="A close up of a person&#10;&#10;Description generated with high confidence">
            <a:extLst>
              <a:ext uri="{FF2B5EF4-FFF2-40B4-BE49-F238E27FC236}">
                <a16:creationId xmlns:a16="http://schemas.microsoft.com/office/drawing/2014/main" id="{EDC12F72-3269-4465-A8BA-9EA0C8F9F274}"/>
              </a:ext>
            </a:extLst>
          </p:cNvPr>
          <p:cNvPicPr>
            <a:picLocks noChangeAspect="1"/>
          </p:cNvPicPr>
          <p:nvPr/>
        </p:nvPicPr>
        <p:blipFill rotWithShape="1">
          <a:blip r:embed="rId5">
            <a:extLst>
              <a:ext uri="{28A0092B-C50C-407E-A947-70E740481C1C}">
                <a14:useLocalDpi xmlns:a14="http://schemas.microsoft.com/office/drawing/2010/main" val="0"/>
              </a:ext>
            </a:extLst>
          </a:blip>
          <a:srcRect l="3359" t="5478" b="4608"/>
          <a:stretch/>
        </p:blipFill>
        <p:spPr>
          <a:xfrm>
            <a:off x="1871831" y="1444850"/>
            <a:ext cx="7433534" cy="2357180"/>
          </a:xfrm>
          <a:prstGeom prst="rect">
            <a:avLst/>
          </a:prstGeom>
        </p:spPr>
      </p:pic>
      <p:pic>
        <p:nvPicPr>
          <p:cNvPr id="6" name="Picture 5" descr="A screenshot of a cell phone&#10;&#10;Description generated with high confidence">
            <a:extLst>
              <a:ext uri="{FF2B5EF4-FFF2-40B4-BE49-F238E27FC236}">
                <a16:creationId xmlns:a16="http://schemas.microsoft.com/office/drawing/2014/main" id="{8EFB9D31-4B05-4F73-BF97-7CA92AE4FE4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71832" y="4081930"/>
            <a:ext cx="3141232" cy="2235521"/>
          </a:xfrm>
          <a:prstGeom prst="rect">
            <a:avLst/>
          </a:prstGeom>
        </p:spPr>
      </p:pic>
      <p:pic>
        <p:nvPicPr>
          <p:cNvPr id="8" name="Picture 7" descr="A picture containing outdoor, sky&#10;&#10;Description generated with high confidence">
            <a:extLst>
              <a:ext uri="{FF2B5EF4-FFF2-40B4-BE49-F238E27FC236}">
                <a16:creationId xmlns:a16="http://schemas.microsoft.com/office/drawing/2014/main" id="{5E3F42D8-AC43-4207-A593-CB99063D7F3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52023" y="4081277"/>
            <a:ext cx="3549094" cy="2235521"/>
          </a:xfrm>
          <a:prstGeom prst="rect">
            <a:avLst/>
          </a:prstGeom>
        </p:spPr>
      </p:pic>
      <p:sp>
        <p:nvSpPr>
          <p:cNvPr id="2" name="Footer Placeholder 1">
            <a:extLst>
              <a:ext uri="{FF2B5EF4-FFF2-40B4-BE49-F238E27FC236}">
                <a16:creationId xmlns:a16="http://schemas.microsoft.com/office/drawing/2014/main" id="{F21C6021-459C-4D34-AFA9-AA1BA0464B51}"/>
              </a:ext>
            </a:extLst>
          </p:cNvPr>
          <p:cNvSpPr>
            <a:spLocks noGrp="1"/>
          </p:cNvSpPr>
          <p:nvPr>
            <p:ph type="ftr" sz="quarter" idx="11"/>
          </p:nvPr>
        </p:nvSpPr>
        <p:spPr/>
        <p:txBody>
          <a:bodyPr/>
          <a:lstStyle/>
          <a:p>
            <a:r>
              <a:rPr lang="en-US"/>
              <a:t>© Ross Brown Data Science and Psychometrics, 2018</a:t>
            </a:r>
          </a:p>
        </p:txBody>
      </p:sp>
      <p:pic>
        <p:nvPicPr>
          <p:cNvPr id="3" name="Picture 2">
            <a:extLst>
              <a:ext uri="{FF2B5EF4-FFF2-40B4-BE49-F238E27FC236}">
                <a16:creationId xmlns:a16="http://schemas.microsoft.com/office/drawing/2014/main" id="{472E548D-ED65-4DA0-9413-8C1E78B9FF9D}"/>
              </a:ext>
            </a:extLst>
          </p:cNvPr>
          <p:cNvPicPr>
            <a:picLocks noChangeAspect="1"/>
          </p:cNvPicPr>
          <p:nvPr/>
        </p:nvPicPr>
        <p:blipFill>
          <a:blip r:embed="rId8"/>
          <a:stretch>
            <a:fillRect/>
          </a:stretch>
        </p:blipFill>
        <p:spPr>
          <a:xfrm>
            <a:off x="8514790" y="2279392"/>
            <a:ext cx="790575" cy="219075"/>
          </a:xfrm>
          <a:prstGeom prst="rect">
            <a:avLst/>
          </a:prstGeom>
        </p:spPr>
      </p:pic>
      <p:pic>
        <p:nvPicPr>
          <p:cNvPr id="5" name="Audio 4">
            <a:hlinkClick r:id="" action="ppaction://media"/>
            <a:extLst>
              <a:ext uri="{FF2B5EF4-FFF2-40B4-BE49-F238E27FC236}">
                <a16:creationId xmlns:a16="http://schemas.microsoft.com/office/drawing/2014/main" id="{2A910B35-FDE0-4BB0-8F62-7D6123A5959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59666845"/>
      </p:ext>
    </p:extLst>
  </p:cSld>
  <p:clrMapOvr>
    <a:masterClrMapping/>
  </p:clrMapOvr>
  <mc:AlternateContent xmlns:mc="http://schemas.openxmlformats.org/markup-compatibility/2006" xmlns:p14="http://schemas.microsoft.com/office/powerpoint/2010/main">
    <mc:Choice Requires="p14">
      <p:transition spd="med" p14:dur="700" advTm="17684">
        <p:fade/>
      </p:transition>
    </mc:Choice>
    <mc:Fallback xmlns="">
      <p:transition spd="med" advTm="176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2.2"/>
</p:tagLst>
</file>

<file path=ppt/tags/tag10.xml><?xml version="1.0" encoding="utf-8"?>
<p:tagLst xmlns:a="http://schemas.openxmlformats.org/drawingml/2006/main" xmlns:r="http://schemas.openxmlformats.org/officeDocument/2006/relationships" xmlns:p="http://schemas.openxmlformats.org/presentationml/2006/main">
  <p:tag name="TIMING" val="|10.3|19.6|22.8|13.1"/>
</p:tagLst>
</file>

<file path=ppt/tags/tag11.xml><?xml version="1.0" encoding="utf-8"?>
<p:tagLst xmlns:a="http://schemas.openxmlformats.org/drawingml/2006/main" xmlns:r="http://schemas.openxmlformats.org/officeDocument/2006/relationships" xmlns:p="http://schemas.openxmlformats.org/presentationml/2006/main">
  <p:tag name="TIMING" val="|8.1|5.5|6.4|15.4|18.8"/>
</p:tagLst>
</file>

<file path=ppt/tags/tag12.xml><?xml version="1.0" encoding="utf-8"?>
<p:tagLst xmlns:a="http://schemas.openxmlformats.org/drawingml/2006/main" xmlns:r="http://schemas.openxmlformats.org/officeDocument/2006/relationships" xmlns:p="http://schemas.openxmlformats.org/presentationml/2006/main">
  <p:tag name="TIMING" val="|18.7"/>
</p:tagLst>
</file>

<file path=ppt/tags/tag13.xml><?xml version="1.0" encoding="utf-8"?>
<p:tagLst xmlns:a="http://schemas.openxmlformats.org/drawingml/2006/main" xmlns:r="http://schemas.openxmlformats.org/officeDocument/2006/relationships" xmlns:p="http://schemas.openxmlformats.org/presentationml/2006/main">
  <p:tag name="TIMING" val="|15.9"/>
</p:tagLst>
</file>

<file path=ppt/tags/tag14.xml><?xml version="1.0" encoding="utf-8"?>
<p:tagLst xmlns:a="http://schemas.openxmlformats.org/drawingml/2006/main" xmlns:r="http://schemas.openxmlformats.org/officeDocument/2006/relationships" xmlns:p="http://schemas.openxmlformats.org/presentationml/2006/main">
  <p:tag name="TIMING" val="|14.7"/>
</p:tagLst>
</file>

<file path=ppt/tags/tag15.xml><?xml version="1.0" encoding="utf-8"?>
<p:tagLst xmlns:a="http://schemas.openxmlformats.org/drawingml/2006/main" xmlns:r="http://schemas.openxmlformats.org/officeDocument/2006/relationships" xmlns:p="http://schemas.openxmlformats.org/presentationml/2006/main">
  <p:tag name="TIMING" val="|12.7|2.2|1.7|4.6|13.5|10.1"/>
</p:tagLst>
</file>

<file path=ppt/tags/tag2.xml><?xml version="1.0" encoding="utf-8"?>
<p:tagLst xmlns:a="http://schemas.openxmlformats.org/drawingml/2006/main" xmlns:r="http://schemas.openxmlformats.org/officeDocument/2006/relationships" xmlns:p="http://schemas.openxmlformats.org/presentationml/2006/main">
  <p:tag name="TIMING" val="|11|18.2|8.1"/>
</p:tagLst>
</file>

<file path=ppt/tags/tag3.xml><?xml version="1.0" encoding="utf-8"?>
<p:tagLst xmlns:a="http://schemas.openxmlformats.org/drawingml/2006/main" xmlns:r="http://schemas.openxmlformats.org/officeDocument/2006/relationships" xmlns:p="http://schemas.openxmlformats.org/presentationml/2006/main">
  <p:tag name="TIMING" val="|3|8.1|14.4"/>
</p:tagLst>
</file>

<file path=ppt/tags/tag4.xml><?xml version="1.0" encoding="utf-8"?>
<p:tagLst xmlns:a="http://schemas.openxmlformats.org/drawingml/2006/main" xmlns:r="http://schemas.openxmlformats.org/officeDocument/2006/relationships" xmlns:p="http://schemas.openxmlformats.org/presentationml/2006/main">
  <p:tag name="TIMING" val="|21.4|4.8|4.2"/>
</p:tagLst>
</file>

<file path=ppt/tags/tag5.xml><?xml version="1.0" encoding="utf-8"?>
<p:tagLst xmlns:a="http://schemas.openxmlformats.org/drawingml/2006/main" xmlns:r="http://schemas.openxmlformats.org/officeDocument/2006/relationships" xmlns:p="http://schemas.openxmlformats.org/presentationml/2006/main">
  <p:tag name="TIMING" val="|4.6|11.5|2.5"/>
</p:tagLst>
</file>

<file path=ppt/tags/tag6.xml><?xml version="1.0" encoding="utf-8"?>
<p:tagLst xmlns:a="http://schemas.openxmlformats.org/drawingml/2006/main" xmlns:r="http://schemas.openxmlformats.org/officeDocument/2006/relationships" xmlns:p="http://schemas.openxmlformats.org/presentationml/2006/main">
  <p:tag name="TIMING" val="|9.3|5.3|7.5"/>
</p:tagLst>
</file>

<file path=ppt/tags/tag7.xml><?xml version="1.0" encoding="utf-8"?>
<p:tagLst xmlns:a="http://schemas.openxmlformats.org/drawingml/2006/main" xmlns:r="http://schemas.openxmlformats.org/officeDocument/2006/relationships" xmlns:p="http://schemas.openxmlformats.org/presentationml/2006/main">
  <p:tag name="TIMING" val="|5.5|3.9|11.9|1.7|9.2"/>
</p:tagLst>
</file>

<file path=ppt/tags/tag8.xml><?xml version="1.0" encoding="utf-8"?>
<p:tagLst xmlns:a="http://schemas.openxmlformats.org/drawingml/2006/main" xmlns:r="http://schemas.openxmlformats.org/officeDocument/2006/relationships" xmlns:p="http://schemas.openxmlformats.org/presentationml/2006/main">
  <p:tag name="TIMING" val="|11.2|12.2|9.9"/>
</p:tagLst>
</file>

<file path=ppt/tags/tag9.xml><?xml version="1.0" encoding="utf-8"?>
<p:tagLst xmlns:a="http://schemas.openxmlformats.org/drawingml/2006/main" xmlns:r="http://schemas.openxmlformats.org/officeDocument/2006/relationships" xmlns:p="http://schemas.openxmlformats.org/presentationml/2006/main">
  <p:tag name="TIMING" val="|2|6.6|10.7|10|9.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oss1">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extLst>
    <a:ext uri="{05A4C25C-085E-4340-85A3-A5531E510DB2}">
      <thm15:themeFamily xmlns:thm15="http://schemas.microsoft.com/office/thememl/2012/main" name="Ross1" id="{8C12F699-D917-4C68-9E27-A7B36723D8EB}" vid="{56514AD6-D641-451C-8E9E-641A50A96DF4}"/>
    </a:ext>
  </a:extLst>
</a:theme>
</file>

<file path=ppt/theme/theme2.xml><?xml version="1.0" encoding="utf-8"?>
<a:theme xmlns:a="http://schemas.openxmlformats.org/drawingml/2006/main" name="1_Ross1">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extLst>
    <a:ext uri="{05A4C25C-085E-4340-85A3-A5531E510DB2}">
      <thm15:themeFamily xmlns:thm15="http://schemas.microsoft.com/office/thememl/2012/main" name="Ross1" id="{8C12F699-D917-4C68-9E27-A7B36723D8EB}" vid="{56514AD6-D641-451C-8E9E-641A50A96DF4}"/>
    </a:ext>
  </a:extLst>
</a:theme>
</file>

<file path=ppt/theme/theme3.xml><?xml version="1.0" encoding="utf-8"?>
<a:theme xmlns:a="http://schemas.openxmlformats.org/drawingml/2006/main" name="Office Theme">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Blue Red">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100AC149-8447-4BE5-88C7-DBE24EA73E8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1304</Words>
  <Application>Microsoft Office PowerPoint</Application>
  <PresentationFormat>Widescreen</PresentationFormat>
  <Paragraphs>150</Paragraphs>
  <Slides>18</Slides>
  <Notes>18</Notes>
  <HiddenSlides>0</HiddenSlides>
  <MMClips>18</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18</vt:i4>
      </vt:variant>
    </vt:vector>
  </HeadingPairs>
  <TitlesOfParts>
    <vt:vector size="28" baseType="lpstr">
      <vt:lpstr>MS UI Gothic</vt:lpstr>
      <vt:lpstr>Arial</vt:lpstr>
      <vt:lpstr>Calibri</vt:lpstr>
      <vt:lpstr>Franklin Gothic Demi</vt:lpstr>
      <vt:lpstr>Verdana</vt:lpstr>
      <vt:lpstr>Wingdings</vt:lpstr>
      <vt:lpstr>Wingdings 2</vt:lpstr>
      <vt:lpstr>Wingdings 3</vt:lpstr>
      <vt:lpstr>Ross1</vt:lpstr>
      <vt:lpstr>1_Ross1</vt:lpstr>
      <vt:lpstr>Are worse winters predictive of alcoholism?</vt:lpstr>
      <vt:lpstr>Managing Staffing Levels is Critical for Twin Towns Substance Abuse Treatment Network</vt:lpstr>
      <vt:lpstr>Seasonal Affective Disorder (SAD) </vt:lpstr>
      <vt:lpstr>Winter = SAD = Alcoholism</vt:lpstr>
      <vt:lpstr>The Study Plan and the Data</vt:lpstr>
      <vt:lpstr>Findings: Winter Severity Index and Alcoholism</vt:lpstr>
      <vt:lpstr>Moderate, negative relationship between winter severity and alcoholism</vt:lpstr>
      <vt:lpstr>Other data visualizations showed same relationships</vt:lpstr>
      <vt:lpstr>Across winter severity metrics: Same moderate negative relationship</vt:lpstr>
      <vt:lpstr>Initial data visualization: Revise hypothesis</vt:lpstr>
      <vt:lpstr> Quantifying degree to which alcohol admits increase as winter severity decreases:</vt:lpstr>
      <vt:lpstr> Quantifying degree to which alcohol admits increase as winter severity decreases:</vt:lpstr>
      <vt:lpstr>Making predictions: Problematic data </vt:lpstr>
      <vt:lpstr>Project implications</vt:lpstr>
      <vt:lpstr>PowerPoint Presentation</vt:lpstr>
      <vt:lpstr>Putting findings into action: </vt:lpstr>
      <vt:lpstr>                                Twin Towns has ready access to  qualitative data to supplement and leverage                              quantitative findings from this study:                                   Staff and patients can shed light on                              the weather/alcoholism dynamic</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2018-03-03T19:12:18Z</dcterms:created>
  <dcterms:modified xsi:type="dcterms:W3CDTF">2018-07-01T01:50:27Z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TC034605299991</vt:lpwstr>
  </property>
</Properties>
</file>